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61" r:id="rId3"/>
    <p:sldId id="259" r:id="rId4"/>
    <p:sldId id="295" r:id="rId5"/>
    <p:sldId id="258" r:id="rId6"/>
    <p:sldId id="285" r:id="rId7"/>
    <p:sldId id="284" r:id="rId8"/>
    <p:sldId id="260" r:id="rId9"/>
    <p:sldId id="297" r:id="rId10"/>
    <p:sldId id="300" r:id="rId11"/>
    <p:sldId id="277" r:id="rId12"/>
    <p:sldId id="262" r:id="rId13"/>
    <p:sldId id="287" r:id="rId14"/>
    <p:sldId id="283" r:id="rId15"/>
    <p:sldId id="299" r:id="rId16"/>
    <p:sldId id="263" r:id="rId17"/>
    <p:sldId id="264" r:id="rId18"/>
    <p:sldId id="278" r:id="rId19"/>
    <p:sldId id="265" r:id="rId20"/>
    <p:sldId id="292" r:id="rId21"/>
    <p:sldId id="266" r:id="rId22"/>
    <p:sldId id="268" r:id="rId23"/>
    <p:sldId id="288" r:id="rId24"/>
    <p:sldId id="269" r:id="rId25"/>
    <p:sldId id="289" r:id="rId26"/>
    <p:sldId id="291" r:id="rId27"/>
    <p:sldId id="270" r:id="rId28"/>
    <p:sldId id="271" r:id="rId29"/>
    <p:sldId id="274" r:id="rId30"/>
    <p:sldId id="272" r:id="rId31"/>
    <p:sldId id="275" r:id="rId32"/>
    <p:sldId id="280" r:id="rId33"/>
    <p:sldId id="294" r:id="rId34"/>
    <p:sldId id="281" r:id="rId35"/>
    <p:sldId id="282" r:id="rId36"/>
    <p:sldId id="276" r:id="rId37"/>
    <p:sldId id="290"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D3D"/>
    <a:srgbClr val="066592"/>
    <a:srgbClr val="6FCCEC"/>
    <a:srgbClr val="1442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48" autoAdjust="0"/>
    <p:restoredTop sz="82623"/>
  </p:normalViewPr>
  <p:slideViewPr>
    <p:cSldViewPr snapToGrid="0">
      <p:cViewPr varScale="1">
        <p:scale>
          <a:sx n="107" d="100"/>
          <a:sy n="107" d="100"/>
        </p:scale>
        <p:origin x="7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9471D-2F1A-5C42-B4D4-B621D19D0220}" type="datetimeFigureOut">
              <a:rPr lang="en-US" smtClean="0"/>
              <a:t>7/18/16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6D9A7-B639-2E4A-860D-6439AD09E6B0}" type="slidenum">
              <a:rPr lang="en-US" smtClean="0"/>
              <a:t>‹#›</a:t>
            </a:fld>
            <a:endParaRPr lang="en-US"/>
          </a:p>
        </p:txBody>
      </p:sp>
    </p:spTree>
    <p:extLst>
      <p:ext uri="{BB962C8B-B14F-4D97-AF65-F5344CB8AC3E}">
        <p14:creationId xmlns:p14="http://schemas.microsoft.com/office/powerpoint/2010/main" val="153235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asked to talk</a:t>
            </a:r>
            <a:r>
              <a:rPr lang="en-US" baseline="0" dirty="0" smtClean="0"/>
              <a:t> about things</a:t>
            </a:r>
            <a:r>
              <a:rPr lang="is-IS" baseline="0" dirty="0" smtClean="0"/>
              <a:t>…</a:t>
            </a:r>
          </a:p>
          <a:p>
            <a:endParaRPr lang="is-IS" baseline="0" dirty="0" smtClean="0"/>
          </a:p>
          <a:p>
            <a:r>
              <a:rPr lang="is-IS" baseline="0" dirty="0" smtClean="0"/>
              <a:t>Sometimes we’re afraid to ask questions because we fear everyone already knows the answer. We also won’t volunteer to speak about things because we’re scared what other people will think of our skills.</a:t>
            </a:r>
          </a:p>
          <a:p>
            <a:endParaRPr lang="is-IS" baseline="0" dirty="0" smtClean="0"/>
          </a:p>
          <a:p>
            <a:r>
              <a:rPr lang="is-IS" baseline="0" dirty="0" smtClean="0"/>
              <a:t>This session is covers a series of concepts that we talk about but many people may not know what the are and why they’ve come about and might be to scared to take a second to ask the questions about.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006D9A7-B639-2E4A-860D-6439AD09E6B0}" type="slidenum">
              <a:rPr lang="en-US" smtClean="0"/>
              <a:t>4</a:t>
            </a:fld>
            <a:endParaRPr lang="en-US"/>
          </a:p>
        </p:txBody>
      </p:sp>
    </p:spTree>
    <p:extLst>
      <p:ext uri="{BB962C8B-B14F-4D97-AF65-F5344CB8AC3E}">
        <p14:creationId xmlns:p14="http://schemas.microsoft.com/office/powerpoint/2010/main" val="113399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Businesses</a:t>
            </a:r>
            <a:r>
              <a:rPr lang="en-US" baseline="0" dirty="0"/>
              <a:t> want to go faster.</a:t>
            </a:r>
          </a:p>
          <a:p>
            <a:endParaRPr lang="en-US" baseline="0" dirty="0"/>
          </a:p>
          <a:p>
            <a:r>
              <a:rPr lang="en-US" baseline="0" dirty="0"/>
              <a:t>Deploy from Template only takes 15 minutes.</a:t>
            </a:r>
          </a:p>
          <a:p>
            <a:r>
              <a:rPr lang="en-US" baseline="0" dirty="0"/>
              <a:t>DBA would get his new VM Deployed within a couple of hours within the request.</a:t>
            </a:r>
          </a:p>
          <a:p>
            <a:r>
              <a:rPr lang="en-US" baseline="0" dirty="0"/>
              <a:t>Self Service portal only really saved 30 minutes or so.</a:t>
            </a:r>
          </a:p>
          <a:p>
            <a:endParaRPr lang="en-US" baseline="0" dirty="0"/>
          </a:p>
          <a:p>
            <a:r>
              <a:rPr lang="en-US" baseline="0" dirty="0"/>
              <a:t>Is this just a sales pitch to sell new software?</a:t>
            </a:r>
          </a:p>
          <a:p>
            <a:endParaRPr lang="en-US" dirty="0"/>
          </a:p>
        </p:txBody>
      </p:sp>
      <p:sp>
        <p:nvSpPr>
          <p:cNvPr id="4" name="Slide Number Placeholder 3"/>
          <p:cNvSpPr>
            <a:spLocks noGrp="1"/>
          </p:cNvSpPr>
          <p:nvPr>
            <p:ph type="sldNum" sz="quarter" idx="10"/>
          </p:nvPr>
        </p:nvSpPr>
        <p:spPr/>
        <p:txBody>
          <a:bodyPr/>
          <a:lstStyle/>
          <a:p>
            <a:fld id="{4006D9A7-B639-2E4A-860D-6439AD09E6B0}" type="slidenum">
              <a:rPr lang="en-US" smtClean="0"/>
              <a:t>5</a:t>
            </a:fld>
            <a:endParaRPr lang="en-US"/>
          </a:p>
        </p:txBody>
      </p:sp>
    </p:spTree>
    <p:extLst>
      <p:ext uri="{BB962C8B-B14F-4D97-AF65-F5344CB8AC3E}">
        <p14:creationId xmlns:p14="http://schemas.microsoft.com/office/powerpoint/2010/main" val="173590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Programming</a:t>
            </a:r>
            <a:r>
              <a:rPr lang="en-US" baseline="0" dirty="0"/>
              <a:t> Request wouldn’t look like what was asked for.</a:t>
            </a:r>
          </a:p>
          <a:p>
            <a:r>
              <a:rPr lang="en-US" baseline="0" dirty="0"/>
              <a:t>Users ask for something and find out they don’t want it</a:t>
            </a:r>
          </a:p>
          <a:p>
            <a:r>
              <a:rPr lang="en-US" baseline="0" dirty="0"/>
              <a:t>Developers misunderstand the requirements</a:t>
            </a:r>
            <a:endParaRPr lang="en-US" dirty="0"/>
          </a:p>
        </p:txBody>
      </p:sp>
      <p:sp>
        <p:nvSpPr>
          <p:cNvPr id="4" name="Slide Number Placeholder 3"/>
          <p:cNvSpPr>
            <a:spLocks noGrp="1"/>
          </p:cNvSpPr>
          <p:nvPr>
            <p:ph type="sldNum" sz="quarter" idx="10"/>
          </p:nvPr>
        </p:nvSpPr>
        <p:spPr/>
        <p:txBody>
          <a:bodyPr/>
          <a:lstStyle/>
          <a:p>
            <a:fld id="{4006D9A7-B639-2E4A-860D-6439AD09E6B0}" type="slidenum">
              <a:rPr lang="en-US" smtClean="0"/>
              <a:t>7</a:t>
            </a:fld>
            <a:endParaRPr lang="en-US"/>
          </a:p>
        </p:txBody>
      </p:sp>
    </p:spTree>
    <p:extLst>
      <p:ext uri="{BB962C8B-B14F-4D97-AF65-F5344CB8AC3E}">
        <p14:creationId xmlns:p14="http://schemas.microsoft.com/office/powerpoint/2010/main" val="124071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it over the wall approach is too slow.</a:t>
            </a:r>
          </a:p>
          <a:p>
            <a:endParaRPr lang="en-US" dirty="0"/>
          </a:p>
          <a:p>
            <a:r>
              <a:rPr lang="en-US" dirty="0"/>
              <a:t>Dev Throws over wall to Server Team, Server Team to Backup Team,</a:t>
            </a:r>
            <a:r>
              <a:rPr lang="en-US" baseline="0" dirty="0"/>
              <a:t> network team to monitoring team.</a:t>
            </a:r>
          </a:p>
          <a:p>
            <a:endParaRPr lang="en-US" dirty="0"/>
          </a:p>
        </p:txBody>
      </p:sp>
      <p:sp>
        <p:nvSpPr>
          <p:cNvPr id="4" name="Slide Number Placeholder 3"/>
          <p:cNvSpPr>
            <a:spLocks noGrp="1"/>
          </p:cNvSpPr>
          <p:nvPr>
            <p:ph type="sldNum" sz="quarter" idx="10"/>
          </p:nvPr>
        </p:nvSpPr>
        <p:spPr/>
        <p:txBody>
          <a:bodyPr/>
          <a:lstStyle/>
          <a:p>
            <a:fld id="{4006D9A7-B639-2E4A-860D-6439AD09E6B0}" type="slidenum">
              <a:rPr lang="en-US" smtClean="0"/>
              <a:t>11</a:t>
            </a:fld>
            <a:endParaRPr lang="en-US"/>
          </a:p>
        </p:txBody>
      </p:sp>
    </p:spTree>
    <p:extLst>
      <p:ext uri="{BB962C8B-B14F-4D97-AF65-F5344CB8AC3E}">
        <p14:creationId xmlns:p14="http://schemas.microsoft.com/office/powerpoint/2010/main" val="164346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D9A7-B639-2E4A-860D-6439AD09E6B0}" type="slidenum">
              <a:rPr lang="en-US" smtClean="0"/>
              <a:t>15</a:t>
            </a:fld>
            <a:endParaRPr lang="en-US"/>
          </a:p>
        </p:txBody>
      </p:sp>
    </p:spTree>
    <p:extLst>
      <p:ext uri="{BB962C8B-B14F-4D97-AF65-F5344CB8AC3E}">
        <p14:creationId xmlns:p14="http://schemas.microsoft.com/office/powerpoint/2010/main" val="41266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a:t>
            </a:r>
            <a:r>
              <a:rPr lang="en-US" baseline="0" dirty="0"/>
              <a:t> Management Portal, Orchestration, Configuration Management</a:t>
            </a:r>
            <a:endParaRPr lang="en-US" dirty="0"/>
          </a:p>
        </p:txBody>
      </p:sp>
      <p:sp>
        <p:nvSpPr>
          <p:cNvPr id="4" name="Slide Number Placeholder 3"/>
          <p:cNvSpPr>
            <a:spLocks noGrp="1"/>
          </p:cNvSpPr>
          <p:nvPr>
            <p:ph type="sldNum" sz="quarter" idx="10"/>
          </p:nvPr>
        </p:nvSpPr>
        <p:spPr/>
        <p:txBody>
          <a:bodyPr/>
          <a:lstStyle/>
          <a:p>
            <a:fld id="{4006D9A7-B639-2E4A-860D-6439AD09E6B0}" type="slidenum">
              <a:rPr lang="en-US" smtClean="0"/>
              <a:t>23</a:t>
            </a:fld>
            <a:endParaRPr lang="en-US"/>
          </a:p>
        </p:txBody>
      </p:sp>
    </p:spTree>
    <p:extLst>
      <p:ext uri="{BB962C8B-B14F-4D97-AF65-F5344CB8AC3E}">
        <p14:creationId xmlns:p14="http://schemas.microsoft.com/office/powerpoint/2010/main" val="173820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rgbClr val="144275"/>
        </a:solidFill>
        <a:effectLst/>
      </p:bgPr>
    </p:bg>
    <p:spTree>
      <p:nvGrpSpPr>
        <p:cNvPr id="1" name=""/>
        <p:cNvGrpSpPr/>
        <p:nvPr/>
      </p:nvGrpSpPr>
      <p:grpSpPr>
        <a:xfrm>
          <a:off x="0" y="0"/>
          <a:ext cx="0" cy="0"/>
          <a:chOff x="0" y="0"/>
          <a:chExt cx="0" cy="0"/>
        </a:xfrm>
      </p:grpSpPr>
      <p:sp>
        <p:nvSpPr>
          <p:cNvPr id="6" name="Footer Placeholder 2"/>
          <p:cNvSpPr txBox="1">
            <a:spLocks/>
          </p:cNvSpPr>
          <p:nvPr userDrawn="1"/>
        </p:nvSpPr>
        <p:spPr>
          <a:xfrm>
            <a:off x="650965" y="6356350"/>
            <a:ext cx="214448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Twitter: @eric_shanks</a:t>
            </a:r>
          </a:p>
        </p:txBody>
      </p:sp>
      <p:sp>
        <p:nvSpPr>
          <p:cNvPr id="8" name="Footer Placeholder 2"/>
          <p:cNvSpPr txBox="1">
            <a:spLocks/>
          </p:cNvSpPr>
          <p:nvPr userDrawn="1"/>
        </p:nvSpPr>
        <p:spPr>
          <a:xfrm>
            <a:off x="4898571" y="6356349"/>
            <a:ext cx="214448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theITHollow.com</a:t>
            </a:r>
          </a:p>
        </p:txBody>
      </p:sp>
      <p:sp>
        <p:nvSpPr>
          <p:cNvPr id="9" name="Title 1"/>
          <p:cNvSpPr>
            <a:spLocks noGrp="1"/>
          </p:cNvSpPr>
          <p:nvPr>
            <p:ph type="title"/>
          </p:nvPr>
        </p:nvSpPr>
        <p:spPr>
          <a:xfrm>
            <a:off x="650965" y="345530"/>
            <a:ext cx="7315200" cy="1325563"/>
          </a:xfrm>
        </p:spPr>
        <p:txBody>
          <a:bodyPr/>
          <a:lstStyle/>
          <a:p>
            <a:r>
              <a:rPr lang="en-US"/>
              <a:t>Click to edit Master title style</a:t>
            </a:r>
          </a:p>
        </p:txBody>
      </p:sp>
    </p:spTree>
    <p:extLst>
      <p:ext uri="{BB962C8B-B14F-4D97-AF65-F5344CB8AC3E}">
        <p14:creationId xmlns:p14="http://schemas.microsoft.com/office/powerpoint/2010/main" val="111867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Footer Placeholder 2"/>
          <p:cNvSpPr txBox="1">
            <a:spLocks/>
          </p:cNvSpPr>
          <p:nvPr userDrawn="1"/>
        </p:nvSpPr>
        <p:spPr>
          <a:xfrm>
            <a:off x="650965" y="6356350"/>
            <a:ext cx="214448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144275"/>
                </a:solidFill>
              </a:rPr>
              <a:t>Twitter: @eric_shanks</a:t>
            </a:r>
          </a:p>
        </p:txBody>
      </p:sp>
      <p:sp>
        <p:nvSpPr>
          <p:cNvPr id="8" name="Footer Placeholder 2"/>
          <p:cNvSpPr txBox="1">
            <a:spLocks/>
          </p:cNvSpPr>
          <p:nvPr userDrawn="1"/>
        </p:nvSpPr>
        <p:spPr>
          <a:xfrm>
            <a:off x="4898571" y="6356349"/>
            <a:ext cx="214448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144275"/>
                </a:solidFill>
              </a:rPr>
              <a:t>theITHollow.com</a:t>
            </a:r>
          </a:p>
        </p:txBody>
      </p:sp>
      <p:sp>
        <p:nvSpPr>
          <p:cNvPr id="9" name="Title 1"/>
          <p:cNvSpPr>
            <a:spLocks noGrp="1"/>
          </p:cNvSpPr>
          <p:nvPr>
            <p:ph type="title"/>
          </p:nvPr>
        </p:nvSpPr>
        <p:spPr>
          <a:xfrm>
            <a:off x="2163337" y="345530"/>
            <a:ext cx="9578896" cy="1325563"/>
          </a:xfrm>
        </p:spPr>
        <p:txBody>
          <a:bodyPr/>
          <a:lstStyle>
            <a:lvl1pPr>
              <a:defRPr>
                <a:solidFill>
                  <a:srgbClr val="144275"/>
                </a:solidFill>
              </a:defRPr>
            </a:lvl1pPr>
          </a:lstStyle>
          <a:p>
            <a:r>
              <a:rPr lang="en-US" dirty="0"/>
              <a:t>Click to edit Master title style</a:t>
            </a:r>
          </a:p>
        </p:txBody>
      </p:sp>
      <p:pic>
        <p:nvPicPr>
          <p:cNvPr id="3" name="Picture 2"/>
          <p:cNvPicPr>
            <a:picLocks noChangeAspect="1"/>
          </p:cNvPicPr>
          <p:nvPr userDrawn="1"/>
        </p:nvPicPr>
        <p:blipFill>
          <a:blip r:embed="rId2">
            <a:alphaModFix amt="58000"/>
            <a:extLst>
              <a:ext uri="{28A0092B-C50C-407E-A947-70E740481C1C}">
                <a14:useLocalDpi xmlns:a14="http://schemas.microsoft.com/office/drawing/2010/main" val="0"/>
              </a:ext>
            </a:extLst>
          </a:blip>
          <a:stretch>
            <a:fillRect/>
          </a:stretch>
        </p:blipFill>
        <p:spPr>
          <a:xfrm>
            <a:off x="-3080949" y="588691"/>
            <a:ext cx="6805297" cy="5767658"/>
          </a:xfrm>
          <a:prstGeom prst="rect">
            <a:avLst/>
          </a:prstGeom>
        </p:spPr>
      </p:pic>
    </p:spTree>
    <p:extLst>
      <p:ext uri="{BB962C8B-B14F-4D97-AF65-F5344CB8AC3E}">
        <p14:creationId xmlns:p14="http://schemas.microsoft.com/office/powerpoint/2010/main" val="76828106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54830" y="665163"/>
            <a:ext cx="771906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354830" y="3373438"/>
            <a:ext cx="771906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theITHollow.com</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r>
              <a:rPr lang="en-US" dirty="0"/>
              <a:t>Twitter: @eric_shanks</a:t>
            </a:r>
          </a:p>
        </p:txBody>
      </p:sp>
    </p:spTree>
    <p:extLst>
      <p:ext uri="{BB962C8B-B14F-4D97-AF65-F5344CB8AC3E}">
        <p14:creationId xmlns:p14="http://schemas.microsoft.com/office/powerpoint/2010/main" val="306923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38600" y="365125"/>
            <a:ext cx="7315200" cy="1325563"/>
          </a:xfrm>
        </p:spPr>
        <p:txBody>
          <a:bodyPr/>
          <a:lstStyle/>
          <a:p>
            <a:r>
              <a:rPr lang="en-US"/>
              <a:t>Click to edit Master title style</a:t>
            </a:r>
          </a:p>
        </p:txBody>
      </p:sp>
      <p:sp>
        <p:nvSpPr>
          <p:cNvPr id="3" name="Content Placeholder 2"/>
          <p:cNvSpPr>
            <a:spLocks noGrp="1"/>
          </p:cNvSpPr>
          <p:nvPr>
            <p:ph idx="1"/>
          </p:nvPr>
        </p:nvSpPr>
        <p:spPr>
          <a:xfrm>
            <a:off x="4038600" y="1825625"/>
            <a:ext cx="7315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709B7-0991-485A-9C36-E9BD6B894962}" type="slidenum">
              <a:rPr lang="en-US" smtClean="0"/>
              <a:t>‹#›</a:t>
            </a:fld>
            <a:endParaRPr lang="en-US"/>
          </a:p>
        </p:txBody>
      </p:sp>
    </p:spTree>
    <p:extLst>
      <p:ext uri="{BB962C8B-B14F-4D97-AF65-F5344CB8AC3E}">
        <p14:creationId xmlns:p14="http://schemas.microsoft.com/office/powerpoint/2010/main" val="1600969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194810" y="1709738"/>
            <a:ext cx="715264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4194810" y="4589463"/>
            <a:ext cx="715264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709B7-0991-485A-9C36-E9BD6B894962}" type="slidenum">
              <a:rPr lang="en-US" smtClean="0"/>
              <a:t>‹#›</a:t>
            </a:fld>
            <a:endParaRPr lang="en-US"/>
          </a:p>
        </p:txBody>
      </p:sp>
    </p:spTree>
    <p:extLst>
      <p:ext uri="{BB962C8B-B14F-4D97-AF65-F5344CB8AC3E}">
        <p14:creationId xmlns:p14="http://schemas.microsoft.com/office/powerpoint/2010/main" val="89077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7620" y="365125"/>
            <a:ext cx="7536180" cy="1325563"/>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709B7-0991-485A-9C36-E9BD6B894962}" type="slidenum">
              <a:rPr lang="en-US" smtClean="0"/>
              <a:t>‹#›</a:t>
            </a:fld>
            <a:endParaRPr lang="en-US"/>
          </a:p>
        </p:txBody>
      </p:sp>
    </p:spTree>
    <p:extLst>
      <p:ext uri="{BB962C8B-B14F-4D97-AF65-F5344CB8AC3E}">
        <p14:creationId xmlns:p14="http://schemas.microsoft.com/office/powerpoint/2010/main" val="1601221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709B7-0991-485A-9C36-E9BD6B894962}" type="slidenum">
              <a:rPr lang="en-US" smtClean="0"/>
              <a:t>‹#›</a:t>
            </a:fld>
            <a:endParaRPr lang="en-US"/>
          </a:p>
        </p:txBody>
      </p:sp>
    </p:spTree>
    <p:extLst>
      <p:ext uri="{BB962C8B-B14F-4D97-AF65-F5344CB8AC3E}">
        <p14:creationId xmlns:p14="http://schemas.microsoft.com/office/powerpoint/2010/main" val="1483699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709B7-0991-485A-9C36-E9BD6B894962}" type="slidenum">
              <a:rPr lang="en-US" smtClean="0"/>
              <a:t>‹#›</a:t>
            </a:fld>
            <a:endParaRPr lang="en-US"/>
          </a:p>
        </p:txBody>
      </p:sp>
    </p:spTree>
    <p:extLst>
      <p:ext uri="{BB962C8B-B14F-4D97-AF65-F5344CB8AC3E}">
        <p14:creationId xmlns:p14="http://schemas.microsoft.com/office/powerpoint/2010/main" val="1478511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9090" y="365125"/>
            <a:ext cx="720471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149090" y="1825625"/>
            <a:ext cx="72047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dirty="0"/>
              <a:t>theITHollow.com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709B7-0991-485A-9C36-E9BD6B894962}" type="slidenum">
              <a:rPr lang="en-US" smtClean="0"/>
              <a:t>‹#›</a:t>
            </a:fld>
            <a:endParaRPr lang="en-US"/>
          </a:p>
        </p:txBody>
      </p:sp>
    </p:spTree>
    <p:extLst>
      <p:ext uri="{BB962C8B-B14F-4D97-AF65-F5344CB8AC3E}">
        <p14:creationId xmlns:p14="http://schemas.microsoft.com/office/powerpoint/2010/main" val="3442350031"/>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49" r:id="rId3"/>
    <p:sldLayoutId id="2147483650" r:id="rId4"/>
    <p:sldLayoutId id="2147483651" r:id="rId5"/>
    <p:sldLayoutId id="2147483654"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1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1.png"/><Relationship Id="rId5" Type="http://schemas.openxmlformats.org/officeDocument/2006/relationships/image" Target="../media/image52.tiff"/><Relationship Id="rId6" Type="http://schemas.openxmlformats.org/officeDocument/2006/relationships/image" Target="../media/image53.tiff"/><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56.png"/><Relationship Id="rId7"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5" Type="http://schemas.openxmlformats.org/officeDocument/2006/relationships/image" Target="../media/image66.emf"/><Relationship Id="rId6" Type="http://schemas.openxmlformats.org/officeDocument/2006/relationships/image" Target="../media/image67.emf"/><Relationship Id="rId7" Type="http://schemas.openxmlformats.org/officeDocument/2006/relationships/image" Target="../media/image68.emf"/><Relationship Id="rId8" Type="http://schemas.openxmlformats.org/officeDocument/2006/relationships/image" Target="../media/image69.emf"/><Relationship Id="rId9" Type="http://schemas.openxmlformats.org/officeDocument/2006/relationships/image" Target="../media/image70.emf"/><Relationship Id="rId10" Type="http://schemas.openxmlformats.org/officeDocument/2006/relationships/image" Target="../media/image71.emf"/><Relationship Id="rId11" Type="http://schemas.openxmlformats.org/officeDocument/2006/relationships/image" Target="../media/image72.emf"/><Relationship Id="rId1" Type="http://schemas.openxmlformats.org/officeDocument/2006/relationships/slideLayout" Target="../slideLayouts/slideLayout1.xml"/><Relationship Id="rId2" Type="http://schemas.openxmlformats.org/officeDocument/2006/relationships/image" Target="../media/image6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9322" y="1790578"/>
            <a:ext cx="7719060" cy="2387600"/>
          </a:xfrm>
        </p:spPr>
        <p:txBody>
          <a:bodyPr/>
          <a:lstStyle/>
          <a:p>
            <a:r>
              <a:rPr lang="en-US" dirty="0"/>
              <a:t>You Spilled Cloud In My DevOps</a:t>
            </a:r>
          </a:p>
        </p:txBody>
      </p:sp>
    </p:spTree>
    <p:extLst>
      <p:ext uri="{BB962C8B-B14F-4D97-AF65-F5344CB8AC3E}">
        <p14:creationId xmlns:p14="http://schemas.microsoft.com/office/powerpoint/2010/main" val="1983789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1370"/>
            <a:ext cx="12192000" cy="1325563"/>
          </a:xfrm>
        </p:spPr>
        <p:txBody>
          <a:bodyPr/>
          <a:lstStyle/>
          <a:p>
            <a:pPr algn="ctr"/>
            <a:r>
              <a:rPr lang="en-US" dirty="0" smtClean="0"/>
              <a:t>Does Operations Have </a:t>
            </a:r>
            <a:r>
              <a:rPr lang="en-US" dirty="0"/>
              <a:t>Slow Processes?</a:t>
            </a:r>
          </a:p>
        </p:txBody>
      </p:sp>
    </p:spTree>
    <p:extLst>
      <p:ext uri="{BB962C8B-B14F-4D97-AF65-F5344CB8AC3E}">
        <p14:creationId xmlns:p14="http://schemas.microsoft.com/office/powerpoint/2010/main" val="639507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1170921" cy="1325563"/>
          </a:xfrm>
        </p:spPr>
        <p:txBody>
          <a:bodyPr/>
          <a:lstStyle/>
          <a:p>
            <a:r>
              <a:rPr lang="en-US" dirty="0"/>
              <a:t>Throw It Over The Wall Approach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669" y="1501685"/>
            <a:ext cx="4733844" cy="4446944"/>
          </a:xfrm>
          <a:prstGeom prst="rect">
            <a:avLst/>
          </a:prstGeom>
        </p:spPr>
      </p:pic>
    </p:spTree>
    <p:extLst>
      <p:ext uri="{BB962C8B-B14F-4D97-AF65-F5344CB8AC3E}">
        <p14:creationId xmlns:p14="http://schemas.microsoft.com/office/powerpoint/2010/main" val="3078360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1170921" cy="1325563"/>
          </a:xfrm>
        </p:spPr>
        <p:txBody>
          <a:bodyPr/>
          <a:lstStyle/>
          <a:p>
            <a:r>
              <a:rPr lang="en-US" dirty="0"/>
              <a:t>Traditional Provisioning Takes Too Long for Agile!</a:t>
            </a:r>
          </a:p>
        </p:txBody>
      </p:sp>
      <p:pic>
        <p:nvPicPr>
          <p:cNvPr id="4" name="Picture 3" descr="Clock.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59115" y="3235571"/>
            <a:ext cx="1101655" cy="1101655"/>
          </a:xfrm>
          <a:prstGeom prst="rect">
            <a:avLst/>
          </a:prstGeom>
        </p:spPr>
      </p:pic>
      <p:sp>
        <p:nvSpPr>
          <p:cNvPr id="5" name="TextBox 4"/>
          <p:cNvSpPr txBox="1"/>
          <p:nvPr/>
        </p:nvSpPr>
        <p:spPr>
          <a:xfrm>
            <a:off x="3352803" y="3036167"/>
            <a:ext cx="914400" cy="288032"/>
          </a:xfrm>
          <a:prstGeom prst="rect">
            <a:avLst/>
          </a:prstGeom>
        </p:spPr>
        <p:txBody>
          <a:bodyPr vert="horz" wrap="none" lIns="0" tIns="0" rIns="0" bIns="0" rtlCol="0">
            <a:noAutofit/>
          </a:bodyPr>
          <a:lstStyle>
            <a:defPPr>
              <a:defRPr lang="en-US"/>
            </a:defPPr>
            <a:lvl1pPr algn="ctr" defTabSz="475439">
              <a:defRPr sz="1400" b="1">
                <a:solidFill>
                  <a:schemeClr val="bg1"/>
                </a:solidFill>
              </a:defRPr>
            </a:lvl1pPr>
          </a:lstStyle>
          <a:p>
            <a:r>
              <a:rPr lang="en-US" dirty="0"/>
              <a:t>Developer</a:t>
            </a:r>
          </a:p>
        </p:txBody>
      </p:sp>
      <p:sp>
        <p:nvSpPr>
          <p:cNvPr id="6" name="TextBox 5"/>
          <p:cNvSpPr txBox="1"/>
          <p:nvPr/>
        </p:nvSpPr>
        <p:spPr>
          <a:xfrm>
            <a:off x="1836695" y="4135319"/>
            <a:ext cx="914400" cy="288032"/>
          </a:xfrm>
          <a:prstGeom prst="rect">
            <a:avLst/>
          </a:prstGeom>
        </p:spPr>
        <p:txBody>
          <a:bodyPr vert="horz" wrap="none" lIns="0" tIns="0" rIns="0" bIns="0" rtlCol="0">
            <a:noAutofit/>
          </a:bodyPr>
          <a:lstStyle>
            <a:defPPr>
              <a:defRPr lang="en-US"/>
            </a:defPPr>
            <a:lvl1pPr algn="ctr" defTabSz="475439">
              <a:defRPr sz="1400" b="1">
                <a:solidFill>
                  <a:schemeClr val="bg1"/>
                </a:solidFill>
              </a:defRPr>
            </a:lvl1pPr>
          </a:lstStyle>
          <a:p>
            <a:r>
              <a:rPr lang="en-US" dirty="0"/>
              <a:t>Security</a:t>
            </a:r>
          </a:p>
        </p:txBody>
      </p:sp>
      <p:sp>
        <p:nvSpPr>
          <p:cNvPr id="7" name="TextBox 6"/>
          <p:cNvSpPr txBox="1"/>
          <p:nvPr/>
        </p:nvSpPr>
        <p:spPr>
          <a:xfrm>
            <a:off x="1851347" y="2898387"/>
            <a:ext cx="914400" cy="685800"/>
          </a:xfrm>
          <a:prstGeom prst="rect">
            <a:avLst/>
          </a:prstGeom>
        </p:spPr>
        <p:txBody>
          <a:bodyPr vert="horz" wrap="none" lIns="0" tIns="0" rIns="0" bIns="0" rtlCol="0">
            <a:noAutofit/>
          </a:bodyPr>
          <a:lstStyle/>
          <a:p>
            <a:pPr defTabSz="475439"/>
            <a:endParaRPr lang="en-US" sz="2000" dirty="0">
              <a:solidFill>
                <a:prstClr val="black">
                  <a:lumMod val="75000"/>
                  <a:lumOff val="25000"/>
                </a:prstClr>
              </a:solidFill>
            </a:endParaRPr>
          </a:p>
        </p:txBody>
      </p:sp>
      <p:sp>
        <p:nvSpPr>
          <p:cNvPr id="8" name="TextBox 7"/>
          <p:cNvSpPr txBox="1"/>
          <p:nvPr/>
        </p:nvSpPr>
        <p:spPr>
          <a:xfrm>
            <a:off x="2308547" y="4401367"/>
            <a:ext cx="914400" cy="178608"/>
          </a:xfrm>
          <a:prstGeom prst="rect">
            <a:avLst/>
          </a:prstGeom>
        </p:spPr>
        <p:txBody>
          <a:bodyPr vert="horz" wrap="none" lIns="0" tIns="0" rIns="0" bIns="0" rtlCol="0">
            <a:noAutofit/>
          </a:bodyPr>
          <a:lstStyle/>
          <a:p>
            <a:pPr defTabSz="475439"/>
            <a:endParaRPr lang="en-US" sz="2000" dirty="0">
              <a:solidFill>
                <a:prstClr val="black">
                  <a:lumMod val="75000"/>
                  <a:lumOff val="25000"/>
                </a:prstClr>
              </a:solidFill>
            </a:endParaRPr>
          </a:p>
        </p:txBody>
      </p:sp>
      <p:sp>
        <p:nvSpPr>
          <p:cNvPr id="9" name="Vertical Scroll 8"/>
          <p:cNvSpPr/>
          <p:nvPr/>
        </p:nvSpPr>
        <p:spPr>
          <a:xfrm>
            <a:off x="4410409" y="2094785"/>
            <a:ext cx="987552" cy="914400"/>
          </a:xfrm>
          <a:prstGeom prst="verticalScroll">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75439"/>
            <a:r>
              <a:rPr lang="en-US" sz="1100" b="1" dirty="0">
                <a:solidFill>
                  <a:prstClr val="black">
                    <a:lumMod val="75000"/>
                    <a:lumOff val="25000"/>
                  </a:prstClr>
                </a:solidFill>
              </a:rPr>
              <a:t>Order Request</a:t>
            </a:r>
          </a:p>
        </p:txBody>
      </p:sp>
      <p:sp>
        <p:nvSpPr>
          <p:cNvPr id="10" name="Vertical Scroll 9"/>
          <p:cNvSpPr/>
          <p:nvPr/>
        </p:nvSpPr>
        <p:spPr>
          <a:xfrm>
            <a:off x="8768361" y="2110461"/>
            <a:ext cx="987552" cy="914400"/>
          </a:xfrm>
          <a:prstGeom prst="verticalScroll">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75439"/>
            <a:r>
              <a:rPr lang="en-US" sz="1100" b="1" dirty="0">
                <a:solidFill>
                  <a:srgbClr val="404040"/>
                </a:solidFill>
              </a:rPr>
              <a:t>IP Request</a:t>
            </a:r>
          </a:p>
        </p:txBody>
      </p:sp>
      <p:sp>
        <p:nvSpPr>
          <p:cNvPr id="11" name="Vertical Scroll 10"/>
          <p:cNvSpPr/>
          <p:nvPr/>
        </p:nvSpPr>
        <p:spPr>
          <a:xfrm>
            <a:off x="9755913" y="3500968"/>
            <a:ext cx="987552" cy="914400"/>
          </a:xfrm>
          <a:prstGeom prst="verticalScroll">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75439"/>
            <a:r>
              <a:rPr lang="en-US" sz="1100" b="1" dirty="0">
                <a:solidFill>
                  <a:srgbClr val="404040"/>
                </a:solidFill>
              </a:rPr>
              <a:t>IP Address</a:t>
            </a:r>
          </a:p>
        </p:txBody>
      </p:sp>
      <p:sp>
        <p:nvSpPr>
          <p:cNvPr id="12" name="Vertical Scroll 11"/>
          <p:cNvSpPr/>
          <p:nvPr/>
        </p:nvSpPr>
        <p:spPr>
          <a:xfrm>
            <a:off x="5978209" y="4840502"/>
            <a:ext cx="982561" cy="914400"/>
          </a:xfrm>
          <a:prstGeom prst="verticalScroll">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75439"/>
            <a:r>
              <a:rPr lang="en-US" sz="950" b="1" spc="-10" dirty="0">
                <a:solidFill>
                  <a:srgbClr val="404040"/>
                </a:solidFill>
              </a:rPr>
              <a:t>Monitoring</a:t>
            </a:r>
          </a:p>
          <a:p>
            <a:pPr algn="ctr" defTabSz="475439"/>
            <a:r>
              <a:rPr lang="en-US" sz="950" b="1" spc="-10" dirty="0">
                <a:solidFill>
                  <a:srgbClr val="404040"/>
                </a:solidFill>
              </a:rPr>
              <a:t>Request</a:t>
            </a:r>
          </a:p>
        </p:txBody>
      </p:sp>
      <p:sp>
        <p:nvSpPr>
          <p:cNvPr id="13" name="Vertical Scroll 12"/>
          <p:cNvSpPr/>
          <p:nvPr/>
        </p:nvSpPr>
        <p:spPr>
          <a:xfrm>
            <a:off x="2934236" y="3350220"/>
            <a:ext cx="987552" cy="914400"/>
          </a:xfrm>
          <a:prstGeom prst="verticalScroll">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75439"/>
            <a:r>
              <a:rPr lang="en-US" sz="1100" b="1" dirty="0">
                <a:solidFill>
                  <a:srgbClr val="404040"/>
                </a:solidFill>
              </a:rPr>
              <a:t>Order</a:t>
            </a:r>
          </a:p>
        </p:txBody>
      </p:sp>
      <p:sp>
        <p:nvSpPr>
          <p:cNvPr id="14" name="Vertical Scroll 13"/>
          <p:cNvSpPr/>
          <p:nvPr/>
        </p:nvSpPr>
        <p:spPr>
          <a:xfrm>
            <a:off x="1851348" y="4836782"/>
            <a:ext cx="987552" cy="914400"/>
          </a:xfrm>
          <a:prstGeom prst="verticalScroll">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75439"/>
            <a:r>
              <a:rPr lang="en-US" sz="1100" b="1" spc="-10" dirty="0">
                <a:solidFill>
                  <a:srgbClr val="404040"/>
                </a:solidFill>
              </a:rPr>
              <a:t>Security</a:t>
            </a:r>
          </a:p>
          <a:p>
            <a:pPr algn="ctr" defTabSz="475439"/>
            <a:r>
              <a:rPr lang="en-US" sz="1100" b="1" spc="-10" dirty="0">
                <a:solidFill>
                  <a:srgbClr val="404040"/>
                </a:solidFill>
              </a:rPr>
              <a:t>Request</a:t>
            </a:r>
          </a:p>
        </p:txBody>
      </p:sp>
      <p:sp>
        <p:nvSpPr>
          <p:cNvPr id="15" name="TextBox 14"/>
          <p:cNvSpPr txBox="1"/>
          <p:nvPr/>
        </p:nvSpPr>
        <p:spPr>
          <a:xfrm>
            <a:off x="7429739" y="3047939"/>
            <a:ext cx="914400" cy="288032"/>
          </a:xfrm>
          <a:prstGeom prst="rect">
            <a:avLst/>
          </a:prstGeom>
        </p:spPr>
        <p:txBody>
          <a:bodyPr vert="horz" wrap="none" lIns="0" tIns="0" rIns="0" bIns="0" rtlCol="0">
            <a:noAutofit/>
          </a:bodyPr>
          <a:lstStyle/>
          <a:p>
            <a:pPr algn="ctr" defTabSz="475439"/>
            <a:r>
              <a:rPr lang="en-US" sz="1400" b="1" dirty="0">
                <a:solidFill>
                  <a:schemeClr val="bg1"/>
                </a:solidFill>
              </a:rPr>
              <a:t>Server Team</a:t>
            </a:r>
          </a:p>
        </p:txBody>
      </p:sp>
      <p:sp>
        <p:nvSpPr>
          <p:cNvPr id="16" name="TextBox 15"/>
          <p:cNvSpPr txBox="1"/>
          <p:nvPr/>
        </p:nvSpPr>
        <p:spPr>
          <a:xfrm>
            <a:off x="8399906" y="4423946"/>
            <a:ext cx="914400" cy="288032"/>
          </a:xfrm>
          <a:prstGeom prst="rect">
            <a:avLst/>
          </a:prstGeom>
        </p:spPr>
        <p:txBody>
          <a:bodyPr vert="horz" wrap="none" lIns="0" tIns="0" rIns="0" bIns="0" rtlCol="0">
            <a:noAutofit/>
          </a:bodyPr>
          <a:lstStyle/>
          <a:p>
            <a:pPr algn="ctr" defTabSz="475439"/>
            <a:r>
              <a:rPr lang="en-US" sz="1400" b="1" dirty="0">
                <a:solidFill>
                  <a:schemeClr val="bg1"/>
                </a:solidFill>
              </a:rPr>
              <a:t>Networking</a:t>
            </a:r>
          </a:p>
        </p:txBody>
      </p:sp>
      <p:sp>
        <p:nvSpPr>
          <p:cNvPr id="17" name="TextBox 16"/>
          <p:cNvSpPr txBox="1"/>
          <p:nvPr/>
        </p:nvSpPr>
        <p:spPr>
          <a:xfrm>
            <a:off x="7447663" y="5758816"/>
            <a:ext cx="914400" cy="288032"/>
          </a:xfrm>
          <a:prstGeom prst="rect">
            <a:avLst/>
          </a:prstGeom>
        </p:spPr>
        <p:txBody>
          <a:bodyPr vert="horz" wrap="none" lIns="0" tIns="0" rIns="0" bIns="0" rtlCol="0">
            <a:noAutofit/>
          </a:bodyPr>
          <a:lstStyle>
            <a:defPPr>
              <a:defRPr lang="en-US"/>
            </a:defPPr>
            <a:lvl1pPr algn="ctr" defTabSz="475439">
              <a:defRPr sz="1400" b="1">
                <a:solidFill>
                  <a:schemeClr val="bg1"/>
                </a:solidFill>
              </a:defRPr>
            </a:lvl1pPr>
          </a:lstStyle>
          <a:p>
            <a:r>
              <a:rPr lang="en-US" dirty="0"/>
              <a:t>Backup Team</a:t>
            </a:r>
          </a:p>
        </p:txBody>
      </p:sp>
      <p:sp>
        <p:nvSpPr>
          <p:cNvPr id="18" name="TextBox 17"/>
          <p:cNvSpPr txBox="1"/>
          <p:nvPr/>
        </p:nvSpPr>
        <p:spPr>
          <a:xfrm>
            <a:off x="3316991" y="5736238"/>
            <a:ext cx="914400" cy="288032"/>
          </a:xfrm>
          <a:prstGeom prst="rect">
            <a:avLst/>
          </a:prstGeom>
        </p:spPr>
        <p:txBody>
          <a:bodyPr vert="horz" wrap="none" lIns="0" tIns="0" rIns="0" bIns="0" rtlCol="0">
            <a:noAutofit/>
          </a:bodyPr>
          <a:lstStyle>
            <a:defPPr>
              <a:defRPr lang="en-US"/>
            </a:defPPr>
            <a:lvl1pPr algn="ctr" defTabSz="475439">
              <a:defRPr sz="1400" b="1">
                <a:solidFill>
                  <a:schemeClr val="bg1"/>
                </a:solidFill>
              </a:defRPr>
            </a:lvl1pPr>
          </a:lstStyle>
          <a:p>
            <a:r>
              <a:rPr lang="en-US" dirty="0"/>
              <a:t>Monitoring Team</a:t>
            </a:r>
          </a:p>
        </p:txBody>
      </p:sp>
      <p:sp>
        <p:nvSpPr>
          <p:cNvPr id="19" name="Vertical Scroll 18"/>
          <p:cNvSpPr/>
          <p:nvPr/>
        </p:nvSpPr>
        <p:spPr>
          <a:xfrm>
            <a:off x="8768361" y="2117363"/>
            <a:ext cx="987552" cy="914400"/>
          </a:xfrm>
          <a:prstGeom prst="verticalScroll">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75439"/>
            <a:r>
              <a:rPr lang="en-US" sz="1100" b="1" dirty="0">
                <a:solidFill>
                  <a:srgbClr val="404040"/>
                </a:solidFill>
              </a:rPr>
              <a:t>Backup Request</a:t>
            </a:r>
          </a:p>
        </p:txBody>
      </p:sp>
      <p:sp>
        <p:nvSpPr>
          <p:cNvPr id="20" name="Vertical Scroll 19"/>
          <p:cNvSpPr/>
          <p:nvPr/>
        </p:nvSpPr>
        <p:spPr>
          <a:xfrm>
            <a:off x="8768361" y="2084482"/>
            <a:ext cx="987552" cy="914400"/>
          </a:xfrm>
          <a:prstGeom prst="verticalScroll">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75439"/>
            <a:r>
              <a:rPr lang="en-US" sz="1050" b="1" dirty="0">
                <a:solidFill>
                  <a:srgbClr val="404040"/>
                </a:solidFill>
              </a:rPr>
              <a:t>Order</a:t>
            </a:r>
            <a:br>
              <a:rPr lang="en-US" sz="1050" b="1" dirty="0">
                <a:solidFill>
                  <a:srgbClr val="404040"/>
                </a:solidFill>
              </a:rPr>
            </a:br>
            <a:r>
              <a:rPr lang="en-US" sz="1050" b="1" dirty="0">
                <a:solidFill>
                  <a:srgbClr val="404040"/>
                </a:solidFill>
              </a:rPr>
              <a:t>(Testing)</a:t>
            </a:r>
          </a:p>
        </p:txBody>
      </p:sp>
      <p:pic>
        <p:nvPicPr>
          <p:cNvPr id="21" name="Picture 20" descr="developer.png"/>
          <p:cNvPicPr>
            <a:picLocks noChangeAspect="1"/>
          </p:cNvPicPr>
          <p:nvPr/>
        </p:nvPicPr>
        <p:blipFill rotWithShape="1">
          <a:blip r:embed="rId3" cstate="print">
            <a:extLst>
              <a:ext uri="{28A0092B-C50C-407E-A947-70E740481C1C}">
                <a14:useLocalDpi xmlns:a14="http://schemas.microsoft.com/office/drawing/2010/main"/>
              </a:ext>
            </a:extLst>
          </a:blip>
          <a:srcRect l="21896" t="17013" r="19521" b="9737"/>
          <a:stretch/>
        </p:blipFill>
        <p:spPr>
          <a:xfrm>
            <a:off x="3351544" y="1915745"/>
            <a:ext cx="916921" cy="1143000"/>
          </a:xfrm>
          <a:prstGeom prst="rect">
            <a:avLst/>
          </a:prstGeom>
        </p:spPr>
      </p:pic>
      <p:pic>
        <p:nvPicPr>
          <p:cNvPr id="22" name="Picture 21" descr="security.png"/>
          <p:cNvPicPr>
            <a:picLocks noChangeAspect="1"/>
          </p:cNvPicPr>
          <p:nvPr/>
        </p:nvPicPr>
        <p:blipFill rotWithShape="1">
          <a:blip r:embed="rId4" cstate="print">
            <a:extLst>
              <a:ext uri="{28A0092B-C50C-407E-A947-70E740481C1C}">
                <a14:useLocalDpi xmlns:a14="http://schemas.microsoft.com/office/drawing/2010/main"/>
              </a:ext>
            </a:extLst>
          </a:blip>
          <a:srcRect l="20745" t="20449" r="19497" b="19676"/>
          <a:stretch/>
        </p:blipFill>
        <p:spPr>
          <a:xfrm>
            <a:off x="1819680" y="3212993"/>
            <a:ext cx="948433" cy="947408"/>
          </a:xfrm>
          <a:prstGeom prst="rect">
            <a:avLst/>
          </a:prstGeom>
        </p:spPr>
      </p:pic>
      <p:pic>
        <p:nvPicPr>
          <p:cNvPr id="23" name="Picture 22" descr="server-team.png"/>
          <p:cNvPicPr>
            <a:picLocks noChangeAspect="1"/>
          </p:cNvPicPr>
          <p:nvPr/>
        </p:nvPicPr>
        <p:blipFill rotWithShape="1">
          <a:blip r:embed="rId5" cstate="print">
            <a:extLst>
              <a:ext uri="{28A0092B-C50C-407E-A947-70E740481C1C}">
                <a14:useLocalDpi xmlns:a14="http://schemas.microsoft.com/office/drawing/2010/main"/>
              </a:ext>
            </a:extLst>
          </a:blip>
          <a:srcRect l="7721" t="19408" r="6541" b="9738"/>
          <a:stretch/>
        </p:blipFill>
        <p:spPr>
          <a:xfrm>
            <a:off x="7227423" y="1915745"/>
            <a:ext cx="1320705" cy="1088136"/>
          </a:xfrm>
          <a:prstGeom prst="rect">
            <a:avLst/>
          </a:prstGeom>
        </p:spPr>
      </p:pic>
      <p:pic>
        <p:nvPicPr>
          <p:cNvPr id="24" name="Picture 23" descr="networking-team.png"/>
          <p:cNvPicPr>
            <a:picLocks noChangeAspect="1"/>
          </p:cNvPicPr>
          <p:nvPr/>
        </p:nvPicPr>
        <p:blipFill rotWithShape="1">
          <a:blip r:embed="rId6" cstate="print">
            <a:extLst>
              <a:ext uri="{28A0092B-C50C-407E-A947-70E740481C1C}">
                <a14:useLocalDpi xmlns:a14="http://schemas.microsoft.com/office/drawing/2010/main"/>
              </a:ext>
            </a:extLst>
          </a:blip>
          <a:srcRect l="7411" t="21986" r="6602" b="11784"/>
          <a:stretch/>
        </p:blipFill>
        <p:spPr>
          <a:xfrm>
            <a:off x="8151577" y="3302929"/>
            <a:ext cx="1417052" cy="1088136"/>
          </a:xfrm>
          <a:prstGeom prst="rect">
            <a:avLst/>
          </a:prstGeom>
        </p:spPr>
      </p:pic>
      <p:pic>
        <p:nvPicPr>
          <p:cNvPr id="25" name="Picture 24" descr="backup-team.png"/>
          <p:cNvPicPr>
            <a:picLocks noChangeAspect="1"/>
          </p:cNvPicPr>
          <p:nvPr/>
        </p:nvPicPr>
        <p:blipFill rotWithShape="1">
          <a:blip r:embed="rId7" cstate="print">
            <a:extLst>
              <a:ext uri="{28A0092B-C50C-407E-A947-70E740481C1C}">
                <a14:useLocalDpi xmlns:a14="http://schemas.microsoft.com/office/drawing/2010/main"/>
              </a:ext>
            </a:extLst>
          </a:blip>
          <a:srcRect l="8236" t="20242" r="6027" b="10687"/>
          <a:stretch/>
        </p:blipFill>
        <p:spPr>
          <a:xfrm>
            <a:off x="7227423" y="4632843"/>
            <a:ext cx="1354831" cy="1088136"/>
          </a:xfrm>
          <a:prstGeom prst="rect">
            <a:avLst/>
          </a:prstGeom>
        </p:spPr>
      </p:pic>
      <p:pic>
        <p:nvPicPr>
          <p:cNvPr id="26" name="Picture 25" descr="monitoring-team.png"/>
          <p:cNvPicPr>
            <a:picLocks noChangeAspect="1"/>
          </p:cNvPicPr>
          <p:nvPr/>
        </p:nvPicPr>
        <p:blipFill rotWithShape="1">
          <a:blip r:embed="rId8" cstate="print">
            <a:extLst>
              <a:ext uri="{28A0092B-C50C-407E-A947-70E740481C1C}">
                <a14:useLocalDpi xmlns:a14="http://schemas.microsoft.com/office/drawing/2010/main"/>
              </a:ext>
            </a:extLst>
          </a:blip>
          <a:srcRect l="7763" t="20375" r="5202" b="10101"/>
          <a:stretch/>
        </p:blipFill>
        <p:spPr>
          <a:xfrm>
            <a:off x="3056569" y="4610265"/>
            <a:ext cx="1366354" cy="1088136"/>
          </a:xfrm>
          <a:prstGeom prst="rect">
            <a:avLst/>
          </a:prstGeom>
        </p:spPr>
      </p:pic>
      <p:sp>
        <p:nvSpPr>
          <p:cNvPr id="27" name="TextBox 26"/>
          <p:cNvSpPr txBox="1"/>
          <p:nvPr/>
        </p:nvSpPr>
        <p:spPr>
          <a:xfrm>
            <a:off x="6077803" y="4988485"/>
            <a:ext cx="773362" cy="714941"/>
          </a:xfrm>
          <a:prstGeom prst="rect">
            <a:avLst/>
          </a:prstGeom>
        </p:spPr>
        <p:txBody>
          <a:bodyPr vert="horz" wrap="square" lIns="0" tIns="0" rIns="0" bIns="0" rtlCol="0" anchor="ctr">
            <a:noAutofit/>
          </a:bodyPr>
          <a:lstStyle/>
          <a:p>
            <a:pPr algn="ctr" defTabSz="475439"/>
            <a:endParaRPr lang="en-US" sz="1100" b="1" spc="600" dirty="0">
              <a:solidFill>
                <a:prstClr val="black">
                  <a:lumMod val="75000"/>
                  <a:lumOff val="25000"/>
                </a:prstClr>
              </a:solidFill>
            </a:endParaRPr>
          </a:p>
        </p:txBody>
      </p:sp>
      <p:pic>
        <p:nvPicPr>
          <p:cNvPr id="28" name="Picture 27" descr="clock.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859114" y="3235570"/>
            <a:ext cx="1109472" cy="1109472"/>
          </a:xfrm>
          <a:prstGeom prst="rect">
            <a:avLst/>
          </a:prstGeom>
        </p:spPr>
      </p:pic>
    </p:spTree>
    <p:extLst>
      <p:ext uri="{BB962C8B-B14F-4D97-AF65-F5344CB8AC3E}">
        <p14:creationId xmlns:p14="http://schemas.microsoft.com/office/powerpoint/2010/main" val="197785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0" presetClass="path" presetSubtype="0" accel="50000" decel="50000" fill="hold" grpId="0" nodeType="afterEffect">
                                  <p:stCondLst>
                                    <p:cond delay="0"/>
                                  </p:stCondLst>
                                  <p:childTnLst>
                                    <p:animMotion origin="layout" path="M -0.00169 -0.00208 L 0.35742 0.00208 " pathEditMode="relative" rAng="0" ptsTypes="AA">
                                      <p:cBhvr>
                                        <p:cTn id="12" dur="3000" fill="hold"/>
                                        <p:tgtEl>
                                          <p:spTgt spid="9"/>
                                        </p:tgtEl>
                                        <p:attrNameLst>
                                          <p:attrName>ppt_x</p:attrName>
                                          <p:attrName>ppt_y</p:attrName>
                                        </p:attrNameLst>
                                      </p:cBhvr>
                                      <p:rCtr x="17891" y="93"/>
                                    </p:animMotion>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ntr" presetSubtype="0" fill="hold" grpId="2"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3000"/>
                            </p:stCondLst>
                            <p:childTnLst>
                              <p:par>
                                <p:cTn id="19" presetID="0" presetClass="path" presetSubtype="0" accel="50000" decel="50000" fill="hold" grpId="0" nodeType="afterEffect">
                                  <p:stCondLst>
                                    <p:cond delay="0"/>
                                  </p:stCondLst>
                                  <p:childTnLst>
                                    <p:animMotion origin="layout" path="M 4.58333E-6 4.44444E-6 L 0.07995 0.20556 " pathEditMode="relative" rAng="0" ptsTypes="AA">
                                      <p:cBhvr>
                                        <p:cTn id="20" dur="3000" fill="hold"/>
                                        <p:tgtEl>
                                          <p:spTgt spid="10"/>
                                        </p:tgtEl>
                                        <p:attrNameLst>
                                          <p:attrName>ppt_x</p:attrName>
                                          <p:attrName>ppt_y</p:attrName>
                                        </p:attrNameLst>
                                      </p:cBhvr>
                                      <p:rCtr x="4219" y="10255"/>
                                    </p:animMotion>
                                  </p:childTnLst>
                                </p:cTn>
                              </p:par>
                            </p:childTnLst>
                          </p:cTn>
                        </p:par>
                        <p:par>
                          <p:cTn id="21" fill="hold">
                            <p:stCondLst>
                              <p:cond delay="6000"/>
                            </p:stCondLst>
                            <p:childTnLst>
                              <p:par>
                                <p:cTn id="22" presetID="1" presetClass="exit" presetSubtype="0" fill="hold" grpId="1" nodeType="afterEffect">
                                  <p:stCondLst>
                                    <p:cond delay="0"/>
                                  </p:stCondLst>
                                  <p:childTnLst>
                                    <p:set>
                                      <p:cBhvr>
                                        <p:cTn id="23" dur="1" fill="hold">
                                          <p:stCondLst>
                                            <p:cond delay="0"/>
                                          </p:stCondLst>
                                        </p:cTn>
                                        <p:tgtEl>
                                          <p:spTgt spid="10"/>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6000"/>
                            </p:stCondLst>
                            <p:childTnLst>
                              <p:par>
                                <p:cTn id="27" presetID="0" presetClass="path" presetSubtype="0" accel="50000" decel="50000" fill="hold" grpId="1" nodeType="afterEffect">
                                  <p:stCondLst>
                                    <p:cond delay="0"/>
                                  </p:stCondLst>
                                  <p:childTnLst>
                                    <p:animMotion origin="layout" path="M 5E-6 -3.33333E-6 L -0.07994 -0.20555 " pathEditMode="relative" rAng="0" ptsTypes="AA">
                                      <p:cBhvr>
                                        <p:cTn id="28" dur="3000" fill="hold"/>
                                        <p:tgtEl>
                                          <p:spTgt spid="11"/>
                                        </p:tgtEl>
                                        <p:attrNameLst>
                                          <p:attrName>ppt_x</p:attrName>
                                          <p:attrName>ppt_y</p:attrName>
                                        </p:attrNameLst>
                                      </p:cBhvr>
                                      <p:rCtr x="-3997" y="-10278"/>
                                    </p:animMotion>
                                  </p:childTnLst>
                                </p:cTn>
                              </p:par>
                            </p:childTnLst>
                          </p:cTn>
                        </p:par>
                        <p:par>
                          <p:cTn id="29" fill="hold">
                            <p:stCondLst>
                              <p:cond delay="9000"/>
                            </p:stCondLst>
                            <p:childTnLst>
                              <p:par>
                                <p:cTn id="30" presetID="1" presetClass="exit" presetSubtype="0" fill="hold" grpId="2" nodeType="afterEffect">
                                  <p:stCondLst>
                                    <p:cond delay="0"/>
                                  </p:stCondLst>
                                  <p:childTnLst>
                                    <p:set>
                                      <p:cBhvr>
                                        <p:cTn id="31" dur="1" fill="hold">
                                          <p:stCondLst>
                                            <p:cond delay="0"/>
                                          </p:stCondLst>
                                        </p:cTn>
                                        <p:tgtEl>
                                          <p:spTgt spid="11"/>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9000"/>
                            </p:stCondLst>
                            <p:childTnLst>
                              <p:par>
                                <p:cTn id="35" presetID="0" presetClass="path" presetSubtype="0" accel="50000" decel="50000" fill="hold" grpId="1" nodeType="afterEffect">
                                  <p:stCondLst>
                                    <p:cond delay="0"/>
                                  </p:stCondLst>
                                  <p:childTnLst>
                                    <p:animMotion origin="layout" path="M 4.58333E-6 -2.96296E-6 L -0.22865 0.39676 " pathEditMode="relative" rAng="0" ptsTypes="AA">
                                      <p:cBhvr>
                                        <p:cTn id="36" dur="3000" fill="hold"/>
                                        <p:tgtEl>
                                          <p:spTgt spid="19"/>
                                        </p:tgtEl>
                                        <p:attrNameLst>
                                          <p:attrName>ppt_x</p:attrName>
                                          <p:attrName>ppt_y</p:attrName>
                                        </p:attrNameLst>
                                      </p:cBhvr>
                                      <p:rCtr x="-11406" y="19884"/>
                                    </p:animMotion>
                                  </p:childTnLst>
                                </p:cTn>
                              </p:par>
                            </p:childTnLst>
                          </p:cTn>
                        </p:par>
                        <p:par>
                          <p:cTn id="37" fill="hold">
                            <p:stCondLst>
                              <p:cond delay="12000"/>
                            </p:stCondLst>
                            <p:childTnLst>
                              <p:par>
                                <p:cTn id="38" presetID="1" presetClass="exit" presetSubtype="0" fill="hold" grpId="2" nodeType="afterEffect">
                                  <p:stCondLst>
                                    <p:cond delay="0"/>
                                  </p:stCondLst>
                                  <p:childTnLst>
                                    <p:set>
                                      <p:cBhvr>
                                        <p:cTn id="39" dur="1" fill="hold">
                                          <p:stCondLst>
                                            <p:cond delay="0"/>
                                          </p:stCondLst>
                                        </p:cTn>
                                        <p:tgtEl>
                                          <p:spTgt spid="19"/>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par>
                          <p:cTn id="42" fill="hold">
                            <p:stCondLst>
                              <p:cond delay="12000"/>
                            </p:stCondLst>
                            <p:childTnLst>
                              <p:par>
                                <p:cTn id="43" presetID="0" presetClass="path" presetSubtype="0" accel="50000" decel="50000" fill="hold" grpId="1" nodeType="afterEffect">
                                  <p:stCondLst>
                                    <p:cond delay="0"/>
                                  </p:stCondLst>
                                  <p:childTnLst>
                                    <p:animMotion origin="layout" path="M 0.00039 -0.00023 L -0.33828 -0.00047 " pathEditMode="relative" rAng="0" ptsTypes="AA">
                                      <p:cBhvr>
                                        <p:cTn id="44" dur="3000" fill="hold"/>
                                        <p:tgtEl>
                                          <p:spTgt spid="12"/>
                                        </p:tgtEl>
                                        <p:attrNameLst>
                                          <p:attrName>ppt_x</p:attrName>
                                          <p:attrName>ppt_y</p:attrName>
                                        </p:attrNameLst>
                                      </p:cBhvr>
                                      <p:rCtr x="-16901" y="-69"/>
                                    </p:animMotion>
                                  </p:childTnLst>
                                </p:cTn>
                              </p:par>
                            </p:childTnLst>
                          </p:cTn>
                        </p:par>
                        <p:par>
                          <p:cTn id="45" fill="hold">
                            <p:stCondLst>
                              <p:cond delay="15000"/>
                            </p:stCondLst>
                            <p:childTnLst>
                              <p:par>
                                <p:cTn id="46" presetID="1" presetClass="exit" presetSubtype="0" fill="hold" grpId="2" nodeType="afterEffect">
                                  <p:stCondLst>
                                    <p:cond delay="0"/>
                                  </p:stCondLst>
                                  <p:childTnLst>
                                    <p:set>
                                      <p:cBhvr>
                                        <p:cTn id="47" dur="1" fill="hold">
                                          <p:stCondLst>
                                            <p:cond delay="0"/>
                                          </p:stCondLst>
                                        </p:cTn>
                                        <p:tgtEl>
                                          <p:spTgt spid="12"/>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par>
                          <p:cTn id="50" fill="hold">
                            <p:stCondLst>
                              <p:cond delay="15000"/>
                            </p:stCondLst>
                            <p:childTnLst>
                              <p:par>
                                <p:cTn id="51" presetID="0" presetClass="path" presetSubtype="0" accel="50000" decel="50000" fill="hold" grpId="1" nodeType="afterEffect">
                                  <p:stCondLst>
                                    <p:cond delay="0"/>
                                  </p:stCondLst>
                                  <p:childTnLst>
                                    <p:animMotion origin="layout" path="M 2.29167E-6 -7.40741E-7 L 0.0888 -0.21667 " pathEditMode="relative" rAng="0" ptsTypes="AA">
                                      <p:cBhvr>
                                        <p:cTn id="52" dur="3000" fill="hold"/>
                                        <p:tgtEl>
                                          <p:spTgt spid="14"/>
                                        </p:tgtEl>
                                        <p:attrNameLst>
                                          <p:attrName>ppt_x</p:attrName>
                                          <p:attrName>ppt_y</p:attrName>
                                        </p:attrNameLst>
                                      </p:cBhvr>
                                      <p:rCtr x="4440" y="-10833"/>
                                    </p:animMotion>
                                  </p:childTnLst>
                                </p:cTn>
                              </p:par>
                            </p:childTnLst>
                          </p:cTn>
                        </p:par>
                        <p:par>
                          <p:cTn id="53" fill="hold">
                            <p:stCondLst>
                              <p:cond delay="18000"/>
                            </p:stCondLst>
                            <p:childTnLst>
                              <p:par>
                                <p:cTn id="54" presetID="1" presetClass="exit" presetSubtype="0" fill="hold" grpId="2" nodeType="afterEffect">
                                  <p:stCondLst>
                                    <p:cond delay="0"/>
                                  </p:stCondLst>
                                  <p:childTnLst>
                                    <p:set>
                                      <p:cBhvr>
                                        <p:cTn id="55" dur="1" fill="hold">
                                          <p:stCondLst>
                                            <p:cond delay="0"/>
                                          </p:stCondLst>
                                        </p:cTn>
                                        <p:tgtEl>
                                          <p:spTgt spid="14"/>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childTnLst>
                          </p:cTn>
                        </p:par>
                        <p:par>
                          <p:cTn id="58" fill="hold">
                            <p:stCondLst>
                              <p:cond delay="18000"/>
                            </p:stCondLst>
                            <p:childTnLst>
                              <p:par>
                                <p:cTn id="59" presetID="0" presetClass="path" presetSubtype="0" accel="50000" decel="50000" fill="hold" grpId="1" nodeType="afterEffect">
                                  <p:stCondLst>
                                    <p:cond delay="0"/>
                                  </p:stCondLst>
                                  <p:childTnLst>
                                    <p:animMotion origin="layout" path="M 2.08333E-7 -2.59259E-6 L 0.47852 -0.18079 " pathEditMode="relative" rAng="0" ptsTypes="AA">
                                      <p:cBhvr>
                                        <p:cTn id="60" dur="3000" fill="hold"/>
                                        <p:tgtEl>
                                          <p:spTgt spid="13"/>
                                        </p:tgtEl>
                                        <p:attrNameLst>
                                          <p:attrName>ppt_x</p:attrName>
                                          <p:attrName>ppt_y</p:attrName>
                                        </p:attrNameLst>
                                      </p:cBhvr>
                                      <p:rCtr x="23919" y="-9097"/>
                                    </p:animMotion>
                                  </p:childTnLst>
                                </p:cTn>
                              </p:par>
                            </p:childTnLst>
                          </p:cTn>
                        </p:par>
                        <p:par>
                          <p:cTn id="61" fill="hold">
                            <p:stCondLst>
                              <p:cond delay="21000"/>
                            </p:stCondLst>
                            <p:childTnLst>
                              <p:par>
                                <p:cTn id="62" presetID="1" presetClass="exit" presetSubtype="0" fill="hold" grpId="2" nodeType="afterEffect">
                                  <p:stCondLst>
                                    <p:cond delay="0"/>
                                  </p:stCondLst>
                                  <p:childTnLst>
                                    <p:set>
                                      <p:cBhvr>
                                        <p:cTn id="63" dur="1" fill="hold">
                                          <p:stCondLst>
                                            <p:cond delay="0"/>
                                          </p:stCondLst>
                                        </p:cTn>
                                        <p:tgtEl>
                                          <p:spTgt spid="13"/>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par>
                          <p:cTn id="66" fill="hold">
                            <p:stCondLst>
                              <p:cond delay="21000"/>
                            </p:stCondLst>
                            <p:childTnLst>
                              <p:par>
                                <p:cTn id="67" presetID="0" presetClass="path" presetSubtype="0" accel="50000" decel="50000" fill="hold" grpId="1" nodeType="afterEffect">
                                  <p:stCondLst>
                                    <p:cond delay="0"/>
                                  </p:stCondLst>
                                  <p:childTnLst>
                                    <p:animMotion origin="layout" path="M 4.58333E-6 -1.85185E-6 L -0.35912 -0.00463 " pathEditMode="relative" rAng="0" ptsTypes="AA">
                                      <p:cBhvr>
                                        <p:cTn id="68" dur="3000" fill="hold"/>
                                        <p:tgtEl>
                                          <p:spTgt spid="20"/>
                                        </p:tgtEl>
                                        <p:attrNameLst>
                                          <p:attrName>ppt_x</p:attrName>
                                          <p:attrName>ppt_y</p:attrName>
                                        </p:attrNameLst>
                                      </p:cBhvr>
                                      <p:rCtr x="-17956" y="-231"/>
                                    </p:animMotion>
                                  </p:childTnLst>
                                </p:cTn>
                              </p:par>
                            </p:childTnLst>
                          </p:cTn>
                        </p:par>
                        <p:par>
                          <p:cTn id="69" fill="hold">
                            <p:stCondLst>
                              <p:cond delay="24000"/>
                            </p:stCondLst>
                            <p:childTnLst>
                              <p:par>
                                <p:cTn id="70" presetID="1" presetClass="exit" presetSubtype="0" fill="hold" nodeType="afterEffect">
                                  <p:stCondLst>
                                    <p:cond delay="0"/>
                                  </p:stCondLst>
                                  <p:childTnLst>
                                    <p:set>
                                      <p:cBhvr>
                                        <p:cTn id="71" dur="1" fill="hold">
                                          <p:stCondLst>
                                            <p:cond delay="0"/>
                                          </p:stCondLst>
                                        </p:cTn>
                                        <p:tgtEl>
                                          <p:spTgt spid="4"/>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9" grpId="0" animBg="1"/>
      <p:bldP spid="19" grpId="1" animBg="1"/>
      <p:bldP spid="19" grpId="2" animBg="1"/>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0911115" cy="1325563"/>
          </a:xfrm>
        </p:spPr>
        <p:txBody>
          <a:bodyPr/>
          <a:lstStyle/>
          <a:p>
            <a:r>
              <a:rPr lang="en-US"/>
              <a:t>Troubleshooting Takes Too Long!!!!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557" y="1347216"/>
            <a:ext cx="9075928" cy="4991760"/>
          </a:xfrm>
          <a:prstGeom prst="rect">
            <a:avLst/>
          </a:prstGeom>
        </p:spPr>
      </p:pic>
    </p:spTree>
    <p:extLst>
      <p:ext uri="{BB962C8B-B14F-4D97-AF65-F5344CB8AC3E}">
        <p14:creationId xmlns:p14="http://schemas.microsoft.com/office/powerpoint/2010/main" val="175990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1057815" cy="1325563"/>
          </a:xfrm>
        </p:spPr>
        <p:txBody>
          <a:bodyPr/>
          <a:lstStyle/>
          <a:p>
            <a:r>
              <a:rPr lang="en-US" dirty="0"/>
              <a:t>Shift the Problem</a:t>
            </a:r>
          </a:p>
        </p:txBody>
      </p:sp>
      <p:pic>
        <p:nvPicPr>
          <p:cNvPr id="6146" name="Picture 2" descr="Disaster Girl - Worked fine in Dev Ops Problem 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94" y="1425271"/>
            <a:ext cx="6581954" cy="492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288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DevOps</a:t>
            </a:r>
            <a:endParaRPr lang="en-US" dirty="0"/>
          </a:p>
        </p:txBody>
      </p:sp>
      <p:pic>
        <p:nvPicPr>
          <p:cNvPr id="5" name="Picture 4"/>
          <p:cNvPicPr>
            <a:picLocks noChangeAspect="1"/>
          </p:cNvPicPr>
          <p:nvPr/>
        </p:nvPicPr>
        <p:blipFill>
          <a:blip r:embed="rId3"/>
          <a:stretch>
            <a:fillRect/>
          </a:stretch>
        </p:blipFill>
        <p:spPr>
          <a:xfrm>
            <a:off x="2341588" y="1471421"/>
            <a:ext cx="7497355" cy="4554643"/>
          </a:xfrm>
          <a:prstGeom prst="rect">
            <a:avLst/>
          </a:prstGeom>
        </p:spPr>
      </p:pic>
    </p:spTree>
    <p:extLst>
      <p:ext uri="{BB962C8B-B14F-4D97-AF65-F5344CB8AC3E}">
        <p14:creationId xmlns:p14="http://schemas.microsoft.com/office/powerpoint/2010/main" val="1913479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0485121" cy="1325563"/>
          </a:xfrm>
        </p:spPr>
        <p:txBody>
          <a:bodyPr/>
          <a:lstStyle/>
          <a:p>
            <a:r>
              <a:rPr lang="en-US" dirty="0"/>
              <a:t>How Do We Tear Down The Walls?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114" y="1881779"/>
            <a:ext cx="7342500" cy="3553770"/>
          </a:xfrm>
          <a:prstGeom prst="rect">
            <a:avLst/>
          </a:prstGeom>
        </p:spPr>
      </p:pic>
      <p:sp>
        <p:nvSpPr>
          <p:cNvPr id="5" name="TextBox 4"/>
          <p:cNvSpPr txBox="1"/>
          <p:nvPr/>
        </p:nvSpPr>
        <p:spPr>
          <a:xfrm>
            <a:off x="650964" y="2396780"/>
            <a:ext cx="3531141" cy="2523768"/>
          </a:xfrm>
          <a:prstGeom prst="rect">
            <a:avLst/>
          </a:prstGeom>
          <a:noFill/>
        </p:spPr>
        <p:txBody>
          <a:bodyPr wrap="square" rtlCol="0">
            <a:spAutoFit/>
          </a:bodyPr>
          <a:lstStyle/>
          <a:p>
            <a:pPr marL="457200" indent="-457200">
              <a:buFont typeface="Arial" charset="0"/>
              <a:buChar char="•"/>
            </a:pPr>
            <a:r>
              <a:rPr lang="en-US" sz="2800" dirty="0">
                <a:solidFill>
                  <a:schemeClr val="bg1"/>
                </a:solidFill>
              </a:rPr>
              <a:t>Go Full Stack</a:t>
            </a:r>
          </a:p>
          <a:p>
            <a:pPr marL="457200" indent="-457200">
              <a:buFont typeface="Arial" charset="0"/>
              <a:buChar char="•"/>
            </a:pPr>
            <a:endParaRPr lang="en-US" sz="2800" dirty="0">
              <a:solidFill>
                <a:schemeClr val="bg1"/>
              </a:solidFill>
            </a:endParaRPr>
          </a:p>
          <a:p>
            <a:pPr marL="457200" indent="-457200">
              <a:buFont typeface="Arial" charset="0"/>
              <a:buChar char="•"/>
            </a:pPr>
            <a:r>
              <a:rPr lang="en-US" sz="2800" dirty="0">
                <a:solidFill>
                  <a:schemeClr val="bg1"/>
                </a:solidFill>
              </a:rPr>
              <a:t>Consolidate Teams</a:t>
            </a:r>
          </a:p>
          <a:p>
            <a:pPr marL="457200" indent="-457200">
              <a:buFont typeface="Arial" charset="0"/>
              <a:buChar char="•"/>
            </a:pPr>
            <a:endParaRPr lang="en-US" sz="2800" dirty="0">
              <a:solidFill>
                <a:schemeClr val="bg1"/>
              </a:solidFill>
            </a:endParaRPr>
          </a:p>
          <a:p>
            <a:pPr marL="457200" indent="-457200">
              <a:buFont typeface="Arial" charset="0"/>
              <a:buChar char="•"/>
            </a:pPr>
            <a:r>
              <a:rPr lang="en-US" sz="2800" dirty="0">
                <a:solidFill>
                  <a:schemeClr val="bg1"/>
                </a:solidFill>
              </a:rPr>
              <a:t>Automation</a:t>
            </a:r>
          </a:p>
          <a:p>
            <a:endParaRPr lang="en-US" dirty="0"/>
          </a:p>
        </p:txBody>
      </p:sp>
    </p:spTree>
    <p:extLst>
      <p:ext uri="{BB962C8B-B14F-4D97-AF65-F5344CB8AC3E}">
        <p14:creationId xmlns:p14="http://schemas.microsoft.com/office/powerpoint/2010/main" val="751787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11361596" cy="1325563"/>
          </a:xfrm>
        </p:spPr>
        <p:txBody>
          <a:bodyPr/>
          <a:lstStyle/>
          <a:p>
            <a:r>
              <a:rPr lang="en-US" dirty="0"/>
              <a:t>Do We Tear Down The Walls with Full Stack?</a:t>
            </a:r>
          </a:p>
        </p:txBody>
      </p:sp>
      <p:sp>
        <p:nvSpPr>
          <p:cNvPr id="3" name="TextBox 2"/>
          <p:cNvSpPr txBox="1"/>
          <p:nvPr/>
        </p:nvSpPr>
        <p:spPr>
          <a:xfrm>
            <a:off x="3359459" y="4323385"/>
            <a:ext cx="1894115" cy="584775"/>
          </a:xfrm>
          <a:prstGeom prst="rect">
            <a:avLst/>
          </a:prstGeom>
          <a:noFill/>
        </p:spPr>
        <p:txBody>
          <a:bodyPr wrap="square" rtlCol="0">
            <a:spAutoFit/>
          </a:bodyPr>
          <a:lstStyle/>
          <a:p>
            <a:r>
              <a:rPr lang="en-US" sz="3200" dirty="0">
                <a:solidFill>
                  <a:schemeClr val="bg1"/>
                </a:solidFill>
              </a:rPr>
              <a:t>Windows</a:t>
            </a:r>
          </a:p>
        </p:txBody>
      </p:sp>
      <p:sp>
        <p:nvSpPr>
          <p:cNvPr id="4" name="TextBox 3"/>
          <p:cNvSpPr txBox="1"/>
          <p:nvPr/>
        </p:nvSpPr>
        <p:spPr>
          <a:xfrm>
            <a:off x="1027611" y="2059577"/>
            <a:ext cx="1125583" cy="584775"/>
          </a:xfrm>
          <a:prstGeom prst="rect">
            <a:avLst/>
          </a:prstGeom>
          <a:noFill/>
        </p:spPr>
        <p:txBody>
          <a:bodyPr wrap="square" rtlCol="0">
            <a:spAutoFit/>
          </a:bodyPr>
          <a:lstStyle/>
          <a:p>
            <a:r>
              <a:rPr lang="en-US" sz="3200" dirty="0">
                <a:solidFill>
                  <a:schemeClr val="bg1"/>
                </a:solidFill>
              </a:rPr>
              <a:t>Linux</a:t>
            </a:r>
          </a:p>
        </p:txBody>
      </p:sp>
      <p:sp>
        <p:nvSpPr>
          <p:cNvPr id="5" name="TextBox 4"/>
          <p:cNvSpPr txBox="1"/>
          <p:nvPr/>
        </p:nvSpPr>
        <p:spPr>
          <a:xfrm>
            <a:off x="1482634" y="4331863"/>
            <a:ext cx="1894115" cy="584775"/>
          </a:xfrm>
          <a:prstGeom prst="rect">
            <a:avLst/>
          </a:prstGeom>
          <a:noFill/>
        </p:spPr>
        <p:txBody>
          <a:bodyPr wrap="square" rtlCol="0">
            <a:spAutoFit/>
          </a:bodyPr>
          <a:lstStyle/>
          <a:p>
            <a:r>
              <a:rPr lang="en-US" sz="3200" dirty="0">
                <a:solidFill>
                  <a:schemeClr val="bg1"/>
                </a:solidFill>
              </a:rPr>
              <a:t>SQL</a:t>
            </a:r>
          </a:p>
        </p:txBody>
      </p:sp>
      <p:sp>
        <p:nvSpPr>
          <p:cNvPr id="6" name="TextBox 5"/>
          <p:cNvSpPr txBox="1"/>
          <p:nvPr/>
        </p:nvSpPr>
        <p:spPr>
          <a:xfrm>
            <a:off x="6505302" y="2709090"/>
            <a:ext cx="3481252" cy="584775"/>
          </a:xfrm>
          <a:prstGeom prst="rect">
            <a:avLst/>
          </a:prstGeom>
          <a:noFill/>
        </p:spPr>
        <p:txBody>
          <a:bodyPr wrap="square" rtlCol="0">
            <a:spAutoFit/>
          </a:bodyPr>
          <a:lstStyle/>
          <a:p>
            <a:r>
              <a:rPr lang="en-US" sz="3200" dirty="0">
                <a:solidFill>
                  <a:schemeClr val="bg1"/>
                </a:solidFill>
              </a:rPr>
              <a:t>Networking</a:t>
            </a:r>
          </a:p>
        </p:txBody>
      </p:sp>
      <p:sp>
        <p:nvSpPr>
          <p:cNvPr id="7" name="TextBox 6"/>
          <p:cNvSpPr txBox="1"/>
          <p:nvPr/>
        </p:nvSpPr>
        <p:spPr>
          <a:xfrm>
            <a:off x="2921726" y="2415693"/>
            <a:ext cx="1894115" cy="584775"/>
          </a:xfrm>
          <a:prstGeom prst="rect">
            <a:avLst/>
          </a:prstGeom>
          <a:noFill/>
        </p:spPr>
        <p:txBody>
          <a:bodyPr wrap="square" rtlCol="0">
            <a:spAutoFit/>
          </a:bodyPr>
          <a:lstStyle/>
          <a:p>
            <a:r>
              <a:rPr lang="en-US" sz="3200" dirty="0" err="1">
                <a:solidFill>
                  <a:schemeClr val="bg1"/>
                </a:solidFill>
              </a:rPr>
              <a:t>Git</a:t>
            </a:r>
            <a:endParaRPr lang="en-US" sz="3200" dirty="0">
              <a:solidFill>
                <a:schemeClr val="bg1"/>
              </a:solidFill>
            </a:endParaRPr>
          </a:p>
        </p:txBody>
      </p:sp>
      <p:sp>
        <p:nvSpPr>
          <p:cNvPr id="8" name="TextBox 7"/>
          <p:cNvSpPr txBox="1"/>
          <p:nvPr/>
        </p:nvSpPr>
        <p:spPr>
          <a:xfrm>
            <a:off x="7220109" y="3747088"/>
            <a:ext cx="1894115" cy="584775"/>
          </a:xfrm>
          <a:prstGeom prst="rect">
            <a:avLst/>
          </a:prstGeom>
          <a:noFill/>
        </p:spPr>
        <p:txBody>
          <a:bodyPr wrap="square" rtlCol="0">
            <a:spAutoFit/>
          </a:bodyPr>
          <a:lstStyle/>
          <a:p>
            <a:r>
              <a:rPr lang="en-US" sz="3200" dirty="0">
                <a:solidFill>
                  <a:schemeClr val="bg1"/>
                </a:solidFill>
              </a:rPr>
              <a:t>Storage</a:t>
            </a:r>
          </a:p>
        </p:txBody>
      </p:sp>
      <p:sp>
        <p:nvSpPr>
          <p:cNvPr id="9" name="TextBox 8"/>
          <p:cNvSpPr txBox="1"/>
          <p:nvPr/>
        </p:nvSpPr>
        <p:spPr>
          <a:xfrm>
            <a:off x="8442958" y="1827284"/>
            <a:ext cx="3069772" cy="584775"/>
          </a:xfrm>
          <a:prstGeom prst="rect">
            <a:avLst/>
          </a:prstGeom>
          <a:noFill/>
        </p:spPr>
        <p:txBody>
          <a:bodyPr wrap="square" rtlCol="0">
            <a:spAutoFit/>
          </a:bodyPr>
          <a:lstStyle/>
          <a:p>
            <a:r>
              <a:rPr lang="en-US" sz="3200" dirty="0">
                <a:solidFill>
                  <a:schemeClr val="bg1"/>
                </a:solidFill>
              </a:rPr>
              <a:t>Active Directory</a:t>
            </a:r>
          </a:p>
        </p:txBody>
      </p:sp>
      <p:sp>
        <p:nvSpPr>
          <p:cNvPr id="10" name="TextBox 9"/>
          <p:cNvSpPr txBox="1"/>
          <p:nvPr/>
        </p:nvSpPr>
        <p:spPr>
          <a:xfrm>
            <a:off x="2102032" y="5319711"/>
            <a:ext cx="1894115" cy="584775"/>
          </a:xfrm>
          <a:prstGeom prst="rect">
            <a:avLst/>
          </a:prstGeom>
          <a:noFill/>
        </p:spPr>
        <p:txBody>
          <a:bodyPr wrap="square" rtlCol="0">
            <a:spAutoFit/>
          </a:bodyPr>
          <a:lstStyle/>
          <a:p>
            <a:r>
              <a:rPr lang="en-US" sz="3200" dirty="0">
                <a:solidFill>
                  <a:schemeClr val="bg1"/>
                </a:solidFill>
              </a:rPr>
              <a:t>PHP</a:t>
            </a:r>
          </a:p>
        </p:txBody>
      </p:sp>
      <p:sp>
        <p:nvSpPr>
          <p:cNvPr id="12" name="TextBox 11"/>
          <p:cNvSpPr txBox="1"/>
          <p:nvPr/>
        </p:nvSpPr>
        <p:spPr>
          <a:xfrm>
            <a:off x="2414450" y="1449250"/>
            <a:ext cx="1894115" cy="584775"/>
          </a:xfrm>
          <a:prstGeom prst="rect">
            <a:avLst/>
          </a:prstGeom>
          <a:noFill/>
        </p:spPr>
        <p:txBody>
          <a:bodyPr wrap="square" rtlCol="0">
            <a:spAutoFit/>
          </a:bodyPr>
          <a:lstStyle/>
          <a:p>
            <a:r>
              <a:rPr lang="en-US" sz="3200" dirty="0">
                <a:solidFill>
                  <a:schemeClr val="bg1"/>
                </a:solidFill>
              </a:rPr>
              <a:t>IIS</a:t>
            </a:r>
          </a:p>
        </p:txBody>
      </p:sp>
      <p:sp>
        <p:nvSpPr>
          <p:cNvPr id="13" name="TextBox 12"/>
          <p:cNvSpPr txBox="1"/>
          <p:nvPr/>
        </p:nvSpPr>
        <p:spPr>
          <a:xfrm>
            <a:off x="10241280" y="3152215"/>
            <a:ext cx="1894115" cy="584775"/>
          </a:xfrm>
          <a:prstGeom prst="rect">
            <a:avLst/>
          </a:prstGeom>
          <a:noFill/>
        </p:spPr>
        <p:txBody>
          <a:bodyPr wrap="square" rtlCol="0">
            <a:spAutoFit/>
          </a:bodyPr>
          <a:lstStyle/>
          <a:p>
            <a:r>
              <a:rPr lang="en-US" sz="3200" dirty="0">
                <a:solidFill>
                  <a:schemeClr val="bg1"/>
                </a:solidFill>
              </a:rPr>
              <a:t>NGINX</a:t>
            </a:r>
          </a:p>
        </p:txBody>
      </p:sp>
      <p:sp>
        <p:nvSpPr>
          <p:cNvPr id="14" name="TextBox 13"/>
          <p:cNvSpPr txBox="1"/>
          <p:nvPr/>
        </p:nvSpPr>
        <p:spPr>
          <a:xfrm>
            <a:off x="204651" y="3229128"/>
            <a:ext cx="2664823" cy="584775"/>
          </a:xfrm>
          <a:prstGeom prst="rect">
            <a:avLst/>
          </a:prstGeom>
          <a:noFill/>
        </p:spPr>
        <p:txBody>
          <a:bodyPr wrap="square" rtlCol="0">
            <a:spAutoFit/>
          </a:bodyPr>
          <a:lstStyle/>
          <a:p>
            <a:r>
              <a:rPr lang="en-US" sz="3200" dirty="0">
                <a:solidFill>
                  <a:schemeClr val="bg1"/>
                </a:solidFill>
              </a:rPr>
              <a:t>PowerShell</a:t>
            </a:r>
          </a:p>
        </p:txBody>
      </p:sp>
      <p:sp>
        <p:nvSpPr>
          <p:cNvPr id="15" name="TextBox 14"/>
          <p:cNvSpPr txBox="1"/>
          <p:nvPr/>
        </p:nvSpPr>
        <p:spPr>
          <a:xfrm>
            <a:off x="6196147" y="1378704"/>
            <a:ext cx="1894115" cy="584775"/>
          </a:xfrm>
          <a:prstGeom prst="rect">
            <a:avLst/>
          </a:prstGeom>
          <a:noFill/>
        </p:spPr>
        <p:txBody>
          <a:bodyPr wrap="square" rtlCol="0">
            <a:spAutoFit/>
          </a:bodyPr>
          <a:lstStyle/>
          <a:p>
            <a:r>
              <a:rPr lang="en-US" sz="3200" dirty="0">
                <a:solidFill>
                  <a:schemeClr val="bg1"/>
                </a:solidFill>
              </a:rPr>
              <a:t>Azure</a:t>
            </a:r>
          </a:p>
        </p:txBody>
      </p:sp>
      <p:sp>
        <p:nvSpPr>
          <p:cNvPr id="16" name="TextBox 15"/>
          <p:cNvSpPr txBox="1"/>
          <p:nvPr/>
        </p:nvSpPr>
        <p:spPr>
          <a:xfrm>
            <a:off x="9676675" y="5612099"/>
            <a:ext cx="1894115" cy="584775"/>
          </a:xfrm>
          <a:prstGeom prst="rect">
            <a:avLst/>
          </a:prstGeom>
          <a:noFill/>
        </p:spPr>
        <p:txBody>
          <a:bodyPr wrap="square" rtlCol="0">
            <a:spAutoFit/>
          </a:bodyPr>
          <a:lstStyle/>
          <a:p>
            <a:r>
              <a:rPr lang="en-US" sz="3200" dirty="0">
                <a:solidFill>
                  <a:schemeClr val="bg1"/>
                </a:solidFill>
              </a:rPr>
              <a:t>AWS</a:t>
            </a:r>
          </a:p>
        </p:txBody>
      </p:sp>
      <p:sp>
        <p:nvSpPr>
          <p:cNvPr id="17" name="TextBox 16"/>
          <p:cNvSpPr txBox="1"/>
          <p:nvPr/>
        </p:nvSpPr>
        <p:spPr>
          <a:xfrm>
            <a:off x="7347857" y="4978460"/>
            <a:ext cx="1894115" cy="584775"/>
          </a:xfrm>
          <a:prstGeom prst="rect">
            <a:avLst/>
          </a:prstGeom>
          <a:noFill/>
        </p:spPr>
        <p:txBody>
          <a:bodyPr wrap="square" rtlCol="0">
            <a:spAutoFit/>
          </a:bodyPr>
          <a:lstStyle/>
          <a:p>
            <a:r>
              <a:rPr lang="en-US" sz="3200" dirty="0">
                <a:solidFill>
                  <a:schemeClr val="bg1"/>
                </a:solidFill>
              </a:rPr>
              <a:t>vCloud Air</a:t>
            </a:r>
          </a:p>
        </p:txBody>
      </p:sp>
      <p:sp>
        <p:nvSpPr>
          <p:cNvPr id="18" name="TextBox 17"/>
          <p:cNvSpPr txBox="1"/>
          <p:nvPr/>
        </p:nvSpPr>
        <p:spPr>
          <a:xfrm>
            <a:off x="5829299" y="5536622"/>
            <a:ext cx="1894115" cy="584775"/>
          </a:xfrm>
          <a:prstGeom prst="rect">
            <a:avLst/>
          </a:prstGeom>
          <a:noFill/>
        </p:spPr>
        <p:txBody>
          <a:bodyPr wrap="square" rtlCol="0">
            <a:spAutoFit/>
          </a:bodyPr>
          <a:lstStyle/>
          <a:p>
            <a:r>
              <a:rPr lang="en-US" sz="3200" dirty="0">
                <a:solidFill>
                  <a:schemeClr val="bg1"/>
                </a:solidFill>
              </a:rPr>
              <a:t>Apache</a:t>
            </a:r>
          </a:p>
        </p:txBody>
      </p:sp>
      <p:sp>
        <p:nvSpPr>
          <p:cNvPr id="19" name="TextBox 18"/>
          <p:cNvSpPr txBox="1"/>
          <p:nvPr/>
        </p:nvSpPr>
        <p:spPr>
          <a:xfrm>
            <a:off x="9745019" y="4382157"/>
            <a:ext cx="1894115" cy="584775"/>
          </a:xfrm>
          <a:prstGeom prst="rect">
            <a:avLst/>
          </a:prstGeom>
          <a:noFill/>
        </p:spPr>
        <p:txBody>
          <a:bodyPr wrap="square" rtlCol="0">
            <a:spAutoFit/>
          </a:bodyPr>
          <a:lstStyle/>
          <a:p>
            <a:r>
              <a:rPr lang="en-US" sz="3200" dirty="0">
                <a:solidFill>
                  <a:schemeClr val="bg1"/>
                </a:solidFill>
              </a:rPr>
              <a:t>MySQL</a:t>
            </a:r>
          </a:p>
        </p:txBody>
      </p:sp>
      <p:sp>
        <p:nvSpPr>
          <p:cNvPr id="20" name="TextBox 19"/>
          <p:cNvSpPr txBox="1"/>
          <p:nvPr/>
        </p:nvSpPr>
        <p:spPr>
          <a:xfrm>
            <a:off x="4040776" y="1761170"/>
            <a:ext cx="1894115" cy="584775"/>
          </a:xfrm>
          <a:prstGeom prst="rect">
            <a:avLst/>
          </a:prstGeom>
          <a:noFill/>
        </p:spPr>
        <p:txBody>
          <a:bodyPr wrap="square" rtlCol="0">
            <a:spAutoFit/>
          </a:bodyPr>
          <a:lstStyle/>
          <a:p>
            <a:r>
              <a:rPr lang="en-US" sz="3200" dirty="0">
                <a:solidFill>
                  <a:schemeClr val="bg1"/>
                </a:solidFill>
              </a:rPr>
              <a:t>Python</a:t>
            </a:r>
          </a:p>
        </p:txBody>
      </p:sp>
      <p:sp>
        <p:nvSpPr>
          <p:cNvPr id="21" name="TextBox 20"/>
          <p:cNvSpPr txBox="1"/>
          <p:nvPr/>
        </p:nvSpPr>
        <p:spPr>
          <a:xfrm>
            <a:off x="3996147" y="2971034"/>
            <a:ext cx="1894115" cy="584775"/>
          </a:xfrm>
          <a:prstGeom prst="rect">
            <a:avLst/>
          </a:prstGeom>
          <a:noFill/>
        </p:spPr>
        <p:txBody>
          <a:bodyPr wrap="square" rtlCol="0">
            <a:spAutoFit/>
          </a:bodyPr>
          <a:lstStyle/>
          <a:p>
            <a:r>
              <a:rPr lang="en-US" sz="3200" dirty="0">
                <a:solidFill>
                  <a:schemeClr val="bg1"/>
                </a:solidFill>
              </a:rPr>
              <a:t>vSphere</a:t>
            </a:r>
          </a:p>
        </p:txBody>
      </p:sp>
      <p:pic>
        <p:nvPicPr>
          <p:cNvPr id="1026" name="Picture 2" descr="https://s-media-cache-ak0.pinimg.com/564x/6b/4c/8b/6b4c8b6f5849da03ffe4122ddf4468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674" y="1531838"/>
            <a:ext cx="4757784" cy="480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7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2000"/>
                            </p:stCondLst>
                            <p:childTnLst>
                              <p:par>
                                <p:cTn id="22" presetID="10" presetClass="entr" presetSubtype="0" fill="hold" grpId="0" nodeType="afterEffect">
                                  <p:stCondLst>
                                    <p:cond delay="10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500"/>
                            </p:stCondLst>
                            <p:childTnLst>
                              <p:par>
                                <p:cTn id="26" presetID="10" presetClass="entr" presetSubtype="0" fill="hold" grpId="0" nodeType="after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500"/>
                            </p:stCondLst>
                            <p:childTnLst>
                              <p:par>
                                <p:cTn id="35" presetID="10" presetClass="entr" presetSubtype="0" fill="hold" grpId="0" nodeType="afterEffect">
                                  <p:stCondLst>
                                    <p:cond delay="1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2000"/>
                            </p:stCondLst>
                            <p:childTnLst>
                              <p:par>
                                <p:cTn id="39" presetID="10" presetClass="entr" presetSubtype="0" fill="hold" grpId="0" nodeType="afterEffect">
                                  <p:stCondLst>
                                    <p:cond delay="5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10" presetClass="entr" presetSubtype="0" fill="hold" grpId="0" nodeType="afterEffect">
                                  <p:stCondLst>
                                    <p:cond delay="10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1026"/>
                                        </p:tgtEl>
                                        <p:attrNameLst>
                                          <p:attrName>style.visibility</p:attrName>
                                        </p:attrNameLst>
                                      </p:cBhvr>
                                      <p:to>
                                        <p:strVal val="visible"/>
                                      </p:to>
                                    </p:set>
                                    <p:animEffect transition="in" filter="wheel(1)">
                                      <p:cBhvr>
                                        <p:cTn id="84"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11258358" cy="1325563"/>
          </a:xfrm>
        </p:spPr>
        <p:txBody>
          <a:bodyPr/>
          <a:lstStyle/>
          <a:p>
            <a:r>
              <a:rPr lang="en-US" dirty="0"/>
              <a:t>Do We Consolidate Teams?</a:t>
            </a:r>
          </a:p>
        </p:txBody>
      </p:sp>
      <p:sp>
        <p:nvSpPr>
          <p:cNvPr id="3" name="Rectangle 2"/>
          <p:cNvSpPr/>
          <p:nvPr/>
        </p:nvSpPr>
        <p:spPr>
          <a:xfrm>
            <a:off x="1781605" y="1679399"/>
            <a:ext cx="4076565" cy="923330"/>
          </a:xfrm>
          <a:prstGeom prst="rect">
            <a:avLst/>
          </a:prstGeom>
          <a:noFill/>
        </p:spPr>
        <p:txBody>
          <a:bodyPr wrap="none" lIns="91440" tIns="45720" rIns="91440" bIns="45720">
            <a:spAutoFit/>
          </a:bodyPr>
          <a:lstStyle/>
          <a:p>
            <a:pPr algn="ctr"/>
            <a:r>
              <a:rPr lang="en-US" sz="5400" b="1" dirty="0">
                <a:ln w="0"/>
                <a:solidFill>
                  <a:schemeClr val="bg1"/>
                </a:solidFill>
                <a:effectLst>
                  <a:outerShdw blurRad="38100" dist="19050" dir="2700000" algn="tl" rotWithShape="0">
                    <a:schemeClr val="dk1">
                      <a:alpha val="40000"/>
                    </a:schemeClr>
                  </a:outerShdw>
                </a:effectLst>
              </a:rPr>
              <a:t>Development</a:t>
            </a:r>
          </a:p>
        </p:txBody>
      </p:sp>
      <p:sp>
        <p:nvSpPr>
          <p:cNvPr id="4" name="Rectangle 3"/>
          <p:cNvSpPr/>
          <p:nvPr/>
        </p:nvSpPr>
        <p:spPr>
          <a:xfrm>
            <a:off x="6590144" y="1679399"/>
            <a:ext cx="3390672" cy="923330"/>
          </a:xfrm>
          <a:prstGeom prst="rect">
            <a:avLst/>
          </a:prstGeom>
          <a:solidFill>
            <a:srgbClr val="144275"/>
          </a:solidFill>
        </p:spPr>
        <p:txBody>
          <a:bodyPr wrap="none" lIns="91440" tIns="45720" rIns="91440" bIns="45720">
            <a:spAutoFit/>
          </a:bodyPr>
          <a:lstStyle/>
          <a:p>
            <a:pPr algn="ctr"/>
            <a:r>
              <a:rPr lang="en-US" sz="5400" b="1" cap="none" spc="0" dirty="0">
                <a:ln w="0"/>
                <a:solidFill>
                  <a:schemeClr val="bg1"/>
                </a:solidFill>
                <a:effectLst>
                  <a:outerShdw blurRad="38100" dist="19050" dir="2700000" algn="tl" rotWithShape="0">
                    <a:schemeClr val="dk1">
                      <a:alpha val="40000"/>
                    </a:schemeClr>
                  </a:outerShdw>
                </a:effectLst>
              </a:rPr>
              <a:t>Operations</a:t>
            </a:r>
          </a:p>
        </p:txBody>
      </p:sp>
      <p:cxnSp>
        <p:nvCxnSpPr>
          <p:cNvPr id="5" name="Straight Connector 4"/>
          <p:cNvCxnSpPr/>
          <p:nvPr/>
        </p:nvCxnSpPr>
        <p:spPr>
          <a:xfrm flipH="1">
            <a:off x="6056269" y="1517077"/>
            <a:ext cx="24882" cy="4298302"/>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6476604" y="2996656"/>
            <a:ext cx="4370247" cy="2276679"/>
          </a:xfrm>
          <a:prstGeom prst="rect">
            <a:avLst/>
          </a:prstGeom>
        </p:spPr>
      </p:pic>
      <p:pic>
        <p:nvPicPr>
          <p:cNvPr id="7" name="Picture 6"/>
          <p:cNvPicPr>
            <a:picLocks noChangeAspect="1"/>
          </p:cNvPicPr>
          <p:nvPr/>
        </p:nvPicPr>
        <p:blipFill>
          <a:blip r:embed="rId3"/>
          <a:stretch>
            <a:fillRect/>
          </a:stretch>
        </p:blipFill>
        <p:spPr>
          <a:xfrm>
            <a:off x="2181484" y="2594423"/>
            <a:ext cx="2562583" cy="3521372"/>
          </a:xfrm>
          <a:prstGeom prst="rect">
            <a:avLst/>
          </a:prstGeom>
        </p:spPr>
      </p:pic>
      <p:pic>
        <p:nvPicPr>
          <p:cNvPr id="8" name="Picture 7"/>
          <p:cNvPicPr>
            <a:picLocks noChangeAspect="1"/>
          </p:cNvPicPr>
          <p:nvPr/>
        </p:nvPicPr>
        <p:blipFill>
          <a:blip r:embed="rId4"/>
          <a:stretch>
            <a:fillRect/>
          </a:stretch>
        </p:blipFill>
        <p:spPr>
          <a:xfrm>
            <a:off x="4059824" y="2611035"/>
            <a:ext cx="4042653" cy="3678735"/>
          </a:xfrm>
          <a:prstGeom prst="rect">
            <a:avLst/>
          </a:prstGeom>
        </p:spPr>
      </p:pic>
      <p:sp>
        <p:nvSpPr>
          <p:cNvPr id="9" name="Rectangle 8"/>
          <p:cNvSpPr/>
          <p:nvPr/>
        </p:nvSpPr>
        <p:spPr>
          <a:xfrm>
            <a:off x="4443426" y="1671093"/>
            <a:ext cx="3275448" cy="923330"/>
          </a:xfrm>
          <a:prstGeom prst="rect">
            <a:avLst/>
          </a:prstGeom>
          <a:noFill/>
        </p:spPr>
        <p:txBody>
          <a:bodyPr wrap="none" lIns="91440" tIns="45720" rIns="91440" bIns="45720">
            <a:spAutoFit/>
          </a:bodyPr>
          <a:lstStyle/>
          <a:p>
            <a:pPr algn="ctr"/>
            <a:r>
              <a:rPr lang="en-US" sz="5400" b="1" dirty="0">
                <a:ln w="0"/>
                <a:solidFill>
                  <a:schemeClr val="bg1"/>
                </a:solidFill>
                <a:effectLst>
                  <a:outerShdw blurRad="38100" dist="19050" dir="2700000" algn="tl" rotWithShape="0">
                    <a:schemeClr val="dk1">
                      <a:alpha val="40000"/>
                    </a:schemeClr>
                  </a:outerShdw>
                </a:effectLst>
              </a:rPr>
              <a:t>DEVOPS!!!</a:t>
            </a:r>
            <a:endParaRPr lang="en-US" sz="54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802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0372635" cy="1325563"/>
          </a:xfrm>
        </p:spPr>
        <p:txBody>
          <a:bodyPr/>
          <a:lstStyle/>
          <a:p>
            <a:r>
              <a:rPr lang="en-US" dirty="0"/>
              <a:t>Automation Enables Development</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rot="2700000">
            <a:off x="5281250" y="3419044"/>
            <a:ext cx="1054692" cy="1068472"/>
          </a:xfrm>
          <a:prstGeom prst="rect">
            <a:avLst/>
          </a:prstGeom>
        </p:spPr>
      </p:pic>
      <p:sp>
        <p:nvSpPr>
          <p:cNvPr id="4" name="Rectangle 3"/>
          <p:cNvSpPr/>
          <p:nvPr/>
        </p:nvSpPr>
        <p:spPr>
          <a:xfrm>
            <a:off x="3280899" y="3069843"/>
            <a:ext cx="1933148" cy="1766874"/>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APPLICATION</a:t>
            </a:r>
          </a:p>
          <a:p>
            <a:pPr algn="ctr"/>
            <a:r>
              <a:rPr lang="en-US" sz="1600" b="1" dirty="0"/>
              <a:t>AUTOMATION</a:t>
            </a:r>
          </a:p>
        </p:txBody>
      </p:sp>
      <p:sp>
        <p:nvSpPr>
          <p:cNvPr id="5" name="Rectangle 4"/>
          <p:cNvSpPr/>
          <p:nvPr/>
        </p:nvSpPr>
        <p:spPr>
          <a:xfrm>
            <a:off x="6403145" y="3069843"/>
            <a:ext cx="1933148" cy="176687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INFRASTRUCTURE AUTOMATION</a:t>
            </a:r>
          </a:p>
        </p:txBody>
      </p:sp>
      <p:grpSp>
        <p:nvGrpSpPr>
          <p:cNvPr id="6" name="Group 5"/>
          <p:cNvGrpSpPr/>
          <p:nvPr/>
        </p:nvGrpSpPr>
        <p:grpSpPr>
          <a:xfrm>
            <a:off x="7128621" y="2626645"/>
            <a:ext cx="1980420" cy="2210072"/>
            <a:chOff x="5889757" y="1455941"/>
            <a:chExt cx="1980420" cy="2210072"/>
          </a:xfrm>
        </p:grpSpPr>
        <p:grpSp>
          <p:nvGrpSpPr>
            <p:cNvPr id="7" name="Group 6"/>
            <p:cNvGrpSpPr/>
            <p:nvPr/>
          </p:nvGrpSpPr>
          <p:grpSpPr>
            <a:xfrm>
              <a:off x="5889757" y="1899139"/>
              <a:ext cx="1980420" cy="1766874"/>
              <a:chOff x="5889757" y="1899139"/>
              <a:chExt cx="1980420" cy="1766874"/>
            </a:xfrm>
          </p:grpSpPr>
          <p:sp>
            <p:nvSpPr>
              <p:cNvPr id="9" name="Rectangle 8"/>
              <p:cNvSpPr/>
              <p:nvPr/>
            </p:nvSpPr>
            <p:spPr>
              <a:xfrm>
                <a:off x="5913393" y="1899139"/>
                <a:ext cx="1933148" cy="176687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9757" y="1899139"/>
                <a:ext cx="1980420" cy="1766874"/>
              </a:xfrm>
              <a:prstGeom prst="rect">
                <a:avLst/>
              </a:prstGeom>
            </p:spPr>
          </p:pic>
        </p:grpSp>
        <p:sp>
          <p:nvSpPr>
            <p:cNvPr id="8" name="TextBox 7"/>
            <p:cNvSpPr txBox="1"/>
            <p:nvPr/>
          </p:nvSpPr>
          <p:spPr>
            <a:xfrm>
              <a:off x="5889757" y="1455941"/>
              <a:ext cx="1933148" cy="326243"/>
            </a:xfrm>
            <a:prstGeom prst="rect">
              <a:avLst/>
            </a:prstGeom>
            <a:noFill/>
          </p:spPr>
          <p:txBody>
            <a:bodyPr wrap="square" rtlCol="0" anchor="ctr">
              <a:spAutoFit/>
            </a:bodyPr>
            <a:lstStyle/>
            <a:p>
              <a:pPr algn="ctr">
                <a:lnSpc>
                  <a:spcPct val="80000"/>
                </a:lnSpc>
              </a:pPr>
              <a:r>
                <a:rPr lang="en-US" b="1" dirty="0">
                  <a:solidFill>
                    <a:schemeClr val="bg1"/>
                  </a:solidFill>
                </a:rPr>
                <a:t>Containers</a:t>
              </a:r>
            </a:p>
          </p:txBody>
        </p:sp>
      </p:grpSp>
    </p:spTree>
    <p:extLst>
      <p:ext uri="{BB962C8B-B14F-4D97-AF65-F5344CB8AC3E}">
        <p14:creationId xmlns:p14="http://schemas.microsoft.com/office/powerpoint/2010/main" val="385620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0" presetClass="path" presetSubtype="0" accel="50000" decel="50000" fill="hold" grpId="0" nodeType="withEffect">
                                  <p:stCondLst>
                                    <p:cond delay="0"/>
                                  </p:stCondLst>
                                  <p:childTnLst>
                                    <p:animMotion origin="layout" path="M 2.91667E-6 1.11111E-6 L -0.16888 1.11111E-6 " pathEditMode="relative" rAng="0" ptsTypes="AA">
                                      <p:cBhvr>
                                        <p:cTn id="11" dur="2000" fill="hold"/>
                                        <p:tgtEl>
                                          <p:spTgt spid="5"/>
                                        </p:tgtEl>
                                        <p:attrNameLst>
                                          <p:attrName>ppt_x</p:attrName>
                                          <p:attrName>ppt_y</p:attrName>
                                        </p:attrNameLst>
                                      </p:cBhvr>
                                      <p:rCtr x="-8451" y="0"/>
                                    </p:animMotion>
                                  </p:childTnLst>
                                </p:cTn>
                              </p:par>
                              <p:par>
                                <p:cTn id="12" presetID="0" presetClass="path" presetSubtype="0" accel="50000" decel="50000" fill="hold" grpId="0" nodeType="withEffect">
                                  <p:stCondLst>
                                    <p:cond delay="0"/>
                                  </p:stCondLst>
                                  <p:childTnLst>
                                    <p:animMotion origin="layout" path="M 2.70833E-6 1.11111E-6 L -0.16888 1.11111E-6 " pathEditMode="relative" rAng="0" ptsTypes="AA">
                                      <p:cBhvr>
                                        <p:cTn id="13" dur="2000" fill="hold"/>
                                        <p:tgtEl>
                                          <p:spTgt spid="4"/>
                                        </p:tgtEl>
                                        <p:attrNameLst>
                                          <p:attrName>ppt_x</p:attrName>
                                          <p:attrName>ppt_y</p:attrName>
                                        </p:attrNameLst>
                                      </p:cBhvr>
                                      <p:rCtr x="-8451" y="0"/>
                                    </p:animMotion>
                                  </p:childTnLst>
                                </p:cTn>
                              </p:par>
                              <p:par>
                                <p:cTn id="14" presetID="0" presetClass="path" presetSubtype="0" accel="50000" decel="50000" fill="hold" nodeType="withEffect">
                                  <p:stCondLst>
                                    <p:cond delay="0"/>
                                  </p:stCondLst>
                                  <p:childTnLst>
                                    <p:animMotion origin="layout" path="M -2.29167E-6 1.11111E-6 L -0.16888 1.11111E-6 " pathEditMode="relative" rAng="0" ptsTypes="AA">
                                      <p:cBhvr>
                                        <p:cTn id="15" dur="2000" fill="hold"/>
                                        <p:tgtEl>
                                          <p:spTgt spid="3"/>
                                        </p:tgtEl>
                                        <p:attrNameLst>
                                          <p:attrName>ppt_x</p:attrName>
                                          <p:attrName>ppt_y</p:attrName>
                                        </p:attrNameLst>
                                      </p:cBhvr>
                                      <p:rCtr x="-8451" y="0"/>
                                    </p:animMotion>
                                  </p:childTnLst>
                                </p:cTn>
                              </p:par>
                              <p:par>
                                <p:cTn id="16" presetID="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1+#ppt_w/2"/>
                                          </p:val>
                                        </p:tav>
                                        <p:tav tm="100000">
                                          <p:val>
                                            <p:strVal val="#ppt_x"/>
                                          </p:val>
                                        </p:tav>
                                      </p:tavLst>
                                    </p:anim>
                                    <p:anim calcmode="lin" valueType="num">
                                      <p:cBhvr additive="base">
                                        <p:cTn id="19"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62451" y="987062"/>
            <a:ext cx="4955177" cy="44470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70000"/>
              </a:lnSpc>
            </a:pPr>
            <a:r>
              <a:rPr lang="en-US" sz="5000" dirty="0"/>
              <a:t>Chicago VMUG Leader</a:t>
            </a:r>
          </a:p>
          <a:p>
            <a:pPr>
              <a:lnSpc>
                <a:spcPct val="70000"/>
              </a:lnSpc>
            </a:pPr>
            <a:endParaRPr lang="en-US" sz="5000" b="1" dirty="0"/>
          </a:p>
          <a:p>
            <a:pPr>
              <a:lnSpc>
                <a:spcPct val="70000"/>
              </a:lnSpc>
            </a:pPr>
            <a:r>
              <a:rPr lang="en-US" sz="5000" b="1" dirty="0"/>
              <a:t>Blog: </a:t>
            </a:r>
            <a:r>
              <a:rPr lang="en-US" sz="5000" dirty="0"/>
              <a:t>theITHollow.com</a:t>
            </a:r>
            <a:br>
              <a:rPr lang="en-US" sz="5000" dirty="0"/>
            </a:br>
            <a:r>
              <a:rPr lang="en-US" sz="5000" dirty="0"/>
              <a:t/>
            </a:r>
            <a:br>
              <a:rPr lang="en-US" sz="5000" dirty="0"/>
            </a:br>
            <a:r>
              <a:rPr lang="en-US" sz="5000" b="1" dirty="0"/>
              <a:t>Twitter: </a:t>
            </a:r>
            <a:r>
              <a:rPr lang="en-US" sz="5000" dirty="0"/>
              <a:t>@eric_shanks</a:t>
            </a:r>
          </a:p>
          <a:p>
            <a:pPr>
              <a:lnSpc>
                <a:spcPct val="70000"/>
              </a:lnSpc>
            </a:pPr>
            <a:endParaRPr lang="en-US" sz="5000" dirty="0"/>
          </a:p>
        </p:txBody>
      </p:sp>
    </p:spTree>
    <p:extLst>
      <p:ext uri="{BB962C8B-B14F-4D97-AF65-F5344CB8AC3E}">
        <p14:creationId xmlns:p14="http://schemas.microsoft.com/office/powerpoint/2010/main" val="1463692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0530179" cy="1325563"/>
          </a:xfrm>
        </p:spPr>
        <p:txBody>
          <a:bodyPr/>
          <a:lstStyle/>
          <a:p>
            <a:r>
              <a:rPr lang="en-US" dirty="0"/>
              <a:t>Approach to Building </a:t>
            </a:r>
            <a:r>
              <a:rPr lang="en-US"/>
              <a:t>IT Services</a:t>
            </a:r>
          </a:p>
        </p:txBody>
      </p:sp>
      <p:sp>
        <p:nvSpPr>
          <p:cNvPr id="3" name="Shape 213"/>
          <p:cNvSpPr/>
          <p:nvPr/>
        </p:nvSpPr>
        <p:spPr>
          <a:xfrm>
            <a:off x="1757758" y="3330452"/>
            <a:ext cx="1837339" cy="895151"/>
          </a:xfrm>
          <a:prstGeom prst="chevron">
            <a:avLst>
              <a:gd name="adj" fmla="val 17533"/>
            </a:avLst>
          </a:prstGeom>
          <a:solidFill>
            <a:schemeClr val="bg1">
              <a:lumMod val="95000"/>
            </a:schemeClr>
          </a:solidFill>
          <a:ln w="28575" cap="flat" cmpd="sng">
            <a:solidFill>
              <a:schemeClr val="accent1">
                <a:lumMod val="20000"/>
                <a:lumOff val="80000"/>
              </a:schemeClr>
            </a:solidFill>
            <a:prstDash val="solid"/>
            <a:miter lim="800000"/>
          </a:ln>
          <a:effectLst/>
        </p:spPr>
        <p:txBody>
          <a:bodyPr wrap="square" lIns="0" tIns="0" rIns="0" bIns="0" numCol="1" anchor="ctr">
            <a:noAutofit/>
          </a:bodyPr>
          <a:lstStyle/>
          <a:p>
            <a:pPr marL="177800" lvl="0" indent="-177800" algn="ctr">
              <a:lnSpc>
                <a:spcPct val="95000"/>
              </a:lnSpc>
              <a:spcBef>
                <a:spcPts val="800"/>
              </a:spcBef>
            </a:pPr>
            <a:endParaRPr/>
          </a:p>
        </p:txBody>
      </p:sp>
      <p:sp>
        <p:nvSpPr>
          <p:cNvPr id="4" name="Shape 214"/>
          <p:cNvSpPr/>
          <p:nvPr/>
        </p:nvSpPr>
        <p:spPr>
          <a:xfrm>
            <a:off x="2060982" y="3674794"/>
            <a:ext cx="1230888" cy="206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177800" indent="-355600" algn="ctr">
              <a:lnSpc>
                <a:spcPct val="95000"/>
              </a:lnSpc>
              <a:spcBef>
                <a:spcPts val="800"/>
              </a:spcBef>
              <a:defRPr sz="1400" b="1"/>
            </a:lvl1pPr>
          </a:lstStyle>
          <a:p>
            <a:pPr lvl="0">
              <a:defRPr sz="1800" b="0"/>
            </a:pPr>
            <a:r>
              <a:rPr lang="en-US" sz="1400" b="1" dirty="0"/>
              <a:t>PRIORITIZE</a:t>
            </a:r>
            <a:endParaRPr sz="1400" b="1" dirty="0"/>
          </a:p>
        </p:txBody>
      </p:sp>
      <p:grpSp>
        <p:nvGrpSpPr>
          <p:cNvPr id="5" name="Group 215"/>
          <p:cNvGrpSpPr/>
          <p:nvPr/>
        </p:nvGrpSpPr>
        <p:grpSpPr>
          <a:xfrm>
            <a:off x="3431989" y="3330451"/>
            <a:ext cx="1837339" cy="895151"/>
            <a:chOff x="0" y="0"/>
            <a:chExt cx="1837338" cy="1729452"/>
          </a:xfrm>
          <a:solidFill>
            <a:schemeClr val="bg1">
              <a:lumMod val="95000"/>
            </a:schemeClr>
          </a:solidFill>
          <a:effectLst/>
        </p:grpSpPr>
        <p:sp>
          <p:nvSpPr>
            <p:cNvPr id="6" name="Shape 213"/>
            <p:cNvSpPr/>
            <p:nvPr/>
          </p:nvSpPr>
          <p:spPr>
            <a:xfrm>
              <a:off x="0" y="0"/>
              <a:ext cx="1837338" cy="1729452"/>
            </a:xfrm>
            <a:prstGeom prst="chevron">
              <a:avLst>
                <a:gd name="adj" fmla="val 17533"/>
              </a:avLst>
            </a:prstGeom>
            <a:grpFill/>
            <a:ln w="28575" cap="flat" cmpd="sng">
              <a:solidFill>
                <a:schemeClr val="accent1">
                  <a:lumMod val="40000"/>
                  <a:lumOff val="60000"/>
                </a:schemeClr>
              </a:solidFill>
              <a:prstDash val="solid"/>
              <a:miter lim="800000"/>
            </a:ln>
            <a:effectLst/>
          </p:spPr>
          <p:txBody>
            <a:bodyPr wrap="square" lIns="0" tIns="0" rIns="0" bIns="0" numCol="1" anchor="ctr">
              <a:noAutofit/>
            </a:bodyPr>
            <a:lstStyle/>
            <a:p>
              <a:pPr marL="177800" lvl="0" indent="-177800" algn="ctr">
                <a:lnSpc>
                  <a:spcPct val="95000"/>
                </a:lnSpc>
                <a:spcBef>
                  <a:spcPts val="800"/>
                </a:spcBef>
              </a:pPr>
              <a:endParaRPr/>
            </a:p>
          </p:txBody>
        </p:sp>
        <p:sp>
          <p:nvSpPr>
            <p:cNvPr id="7" name="Shape 214"/>
            <p:cNvSpPr/>
            <p:nvPr/>
          </p:nvSpPr>
          <p:spPr>
            <a:xfrm>
              <a:off x="303225" y="665277"/>
              <a:ext cx="1230887" cy="398899"/>
            </a:xfrm>
            <a:prstGeom prst="rect">
              <a:avLst/>
            </a:prstGeom>
            <a:noFill/>
            <a:ln w="28575" cap="flat" cmpd="sng">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177800" indent="-355600" algn="ctr">
                <a:lnSpc>
                  <a:spcPct val="95000"/>
                </a:lnSpc>
                <a:spcBef>
                  <a:spcPts val="800"/>
                </a:spcBef>
                <a:defRPr sz="1400" b="1"/>
              </a:lvl1pPr>
            </a:lstStyle>
            <a:p>
              <a:pPr lvl="0">
                <a:defRPr sz="1800" b="0"/>
              </a:pPr>
              <a:r>
                <a:rPr sz="1400" b="1" dirty="0"/>
                <a:t>STANDARDIZE</a:t>
              </a:r>
            </a:p>
          </p:txBody>
        </p:sp>
      </p:grpSp>
      <p:grpSp>
        <p:nvGrpSpPr>
          <p:cNvPr id="8" name="Group 221"/>
          <p:cNvGrpSpPr/>
          <p:nvPr/>
        </p:nvGrpSpPr>
        <p:grpSpPr>
          <a:xfrm>
            <a:off x="5106219" y="3330451"/>
            <a:ext cx="1837946" cy="895151"/>
            <a:chOff x="0" y="0"/>
            <a:chExt cx="1837945" cy="1729452"/>
          </a:xfrm>
          <a:solidFill>
            <a:schemeClr val="bg1">
              <a:lumMod val="95000"/>
            </a:schemeClr>
          </a:solidFill>
          <a:effectLst/>
        </p:grpSpPr>
        <p:sp>
          <p:nvSpPr>
            <p:cNvPr id="9" name="Shape 219"/>
            <p:cNvSpPr/>
            <p:nvPr/>
          </p:nvSpPr>
          <p:spPr>
            <a:xfrm>
              <a:off x="0" y="0"/>
              <a:ext cx="1837945" cy="1729452"/>
            </a:xfrm>
            <a:prstGeom prst="chevron">
              <a:avLst>
                <a:gd name="adj" fmla="val 17533"/>
              </a:avLst>
            </a:prstGeom>
            <a:grpFill/>
            <a:ln w="28575" cap="flat" cmpd="sng">
              <a:solidFill>
                <a:schemeClr val="accent1">
                  <a:lumMod val="60000"/>
                  <a:lumOff val="40000"/>
                </a:schemeClr>
              </a:solidFill>
              <a:prstDash val="solid"/>
              <a:miter lim="800000"/>
            </a:ln>
            <a:effectLst/>
          </p:spPr>
          <p:txBody>
            <a:bodyPr wrap="square" lIns="0" tIns="0" rIns="0" bIns="0" numCol="1" anchor="ctr">
              <a:noAutofit/>
            </a:bodyPr>
            <a:lstStyle/>
            <a:p>
              <a:pPr marL="177800" lvl="0" indent="-177800" algn="ctr">
                <a:lnSpc>
                  <a:spcPct val="95000"/>
                </a:lnSpc>
                <a:spcBef>
                  <a:spcPts val="800"/>
                </a:spcBef>
              </a:pPr>
              <a:endParaRPr/>
            </a:p>
          </p:txBody>
        </p:sp>
        <p:sp>
          <p:nvSpPr>
            <p:cNvPr id="10" name="Shape 220"/>
            <p:cNvSpPr/>
            <p:nvPr/>
          </p:nvSpPr>
          <p:spPr>
            <a:xfrm>
              <a:off x="171278" y="467563"/>
              <a:ext cx="1495389" cy="794328"/>
            </a:xfrm>
            <a:prstGeom prst="rect">
              <a:avLst/>
            </a:prstGeom>
            <a:noFill/>
            <a:ln w="28575" cap="flat" cmpd="sng">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177800" indent="-355600" algn="ctr">
                <a:lnSpc>
                  <a:spcPct val="95000"/>
                </a:lnSpc>
                <a:spcBef>
                  <a:spcPts val="800"/>
                </a:spcBef>
                <a:defRPr sz="1400" b="1"/>
              </a:lvl1pPr>
            </a:lstStyle>
            <a:p>
              <a:pPr lvl="0">
                <a:defRPr sz="1800" b="0"/>
              </a:pPr>
              <a:r>
                <a:rPr sz="1400" b="1" dirty="0"/>
                <a:t>CREATE PROCEDURES</a:t>
              </a:r>
            </a:p>
          </p:txBody>
        </p:sp>
      </p:grpSp>
      <p:grpSp>
        <p:nvGrpSpPr>
          <p:cNvPr id="11" name="Group 224"/>
          <p:cNvGrpSpPr/>
          <p:nvPr/>
        </p:nvGrpSpPr>
        <p:grpSpPr>
          <a:xfrm>
            <a:off x="6781057" y="3330451"/>
            <a:ext cx="1837946" cy="895151"/>
            <a:chOff x="0" y="0"/>
            <a:chExt cx="1837945" cy="1729452"/>
          </a:xfrm>
          <a:solidFill>
            <a:schemeClr val="bg1">
              <a:lumMod val="95000"/>
            </a:schemeClr>
          </a:solidFill>
          <a:effectLst/>
        </p:grpSpPr>
        <p:sp>
          <p:nvSpPr>
            <p:cNvPr id="12" name="Shape 222"/>
            <p:cNvSpPr/>
            <p:nvPr/>
          </p:nvSpPr>
          <p:spPr>
            <a:xfrm>
              <a:off x="0" y="0"/>
              <a:ext cx="1837945" cy="1729452"/>
            </a:xfrm>
            <a:prstGeom prst="chevron">
              <a:avLst>
                <a:gd name="adj" fmla="val 17533"/>
              </a:avLst>
            </a:prstGeom>
            <a:grpFill/>
            <a:ln w="28575" cap="flat" cmpd="sng">
              <a:solidFill>
                <a:schemeClr val="accent1"/>
              </a:solidFill>
              <a:prstDash val="solid"/>
              <a:miter lim="800000"/>
            </a:ln>
            <a:effectLst/>
          </p:spPr>
          <p:txBody>
            <a:bodyPr wrap="square" lIns="0" tIns="0" rIns="0" bIns="0" numCol="1" anchor="ctr">
              <a:noAutofit/>
            </a:bodyPr>
            <a:lstStyle/>
            <a:p>
              <a:pPr marL="177800" lvl="0" indent="-177800" algn="ctr">
                <a:lnSpc>
                  <a:spcPct val="95000"/>
                </a:lnSpc>
                <a:spcBef>
                  <a:spcPts val="800"/>
                </a:spcBef>
              </a:pPr>
              <a:endParaRPr/>
            </a:p>
          </p:txBody>
        </p:sp>
        <p:sp>
          <p:nvSpPr>
            <p:cNvPr id="13" name="Shape 223"/>
            <p:cNvSpPr/>
            <p:nvPr/>
          </p:nvSpPr>
          <p:spPr>
            <a:xfrm>
              <a:off x="303224" y="665277"/>
              <a:ext cx="1231496" cy="398899"/>
            </a:xfrm>
            <a:prstGeom prst="rect">
              <a:avLst/>
            </a:prstGeom>
            <a:noFill/>
            <a:ln w="28575" cap="flat" cmpd="sng">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177800" indent="-355600" algn="ctr">
                <a:lnSpc>
                  <a:spcPct val="95000"/>
                </a:lnSpc>
                <a:spcBef>
                  <a:spcPts val="800"/>
                </a:spcBef>
                <a:defRPr sz="1400" b="1"/>
              </a:lvl1pPr>
            </a:lstStyle>
            <a:p>
              <a:pPr lvl="0">
                <a:defRPr sz="1800" b="0"/>
              </a:pPr>
              <a:r>
                <a:rPr sz="1400" b="1" dirty="0"/>
                <a:t>AUTOMATE</a:t>
              </a:r>
            </a:p>
          </p:txBody>
        </p:sp>
      </p:grpSp>
      <p:grpSp>
        <p:nvGrpSpPr>
          <p:cNvPr id="14" name="Group 227"/>
          <p:cNvGrpSpPr/>
          <p:nvPr/>
        </p:nvGrpSpPr>
        <p:grpSpPr>
          <a:xfrm>
            <a:off x="8455896" y="3330451"/>
            <a:ext cx="1837946" cy="895151"/>
            <a:chOff x="0" y="0"/>
            <a:chExt cx="1837945" cy="1729452"/>
          </a:xfrm>
          <a:solidFill>
            <a:schemeClr val="bg1">
              <a:lumMod val="95000"/>
            </a:schemeClr>
          </a:solidFill>
          <a:effectLst/>
        </p:grpSpPr>
        <p:sp>
          <p:nvSpPr>
            <p:cNvPr id="15" name="Shape 225"/>
            <p:cNvSpPr/>
            <p:nvPr/>
          </p:nvSpPr>
          <p:spPr>
            <a:xfrm>
              <a:off x="0" y="0"/>
              <a:ext cx="1837945" cy="1729452"/>
            </a:xfrm>
            <a:prstGeom prst="chevron">
              <a:avLst>
                <a:gd name="adj" fmla="val 17533"/>
              </a:avLst>
            </a:prstGeom>
            <a:grpFill/>
            <a:ln w="28575" cap="flat" cmpd="sng">
              <a:solidFill>
                <a:schemeClr val="accent1">
                  <a:lumMod val="50000"/>
                </a:schemeClr>
              </a:solidFill>
              <a:prstDash val="solid"/>
              <a:miter lim="800000"/>
            </a:ln>
            <a:effectLst/>
          </p:spPr>
          <p:txBody>
            <a:bodyPr wrap="square" lIns="0" tIns="0" rIns="0" bIns="0" numCol="1" anchor="ctr">
              <a:noAutofit/>
            </a:bodyPr>
            <a:lstStyle/>
            <a:p>
              <a:pPr marL="177800" lvl="0" indent="-177800" algn="ctr">
                <a:lnSpc>
                  <a:spcPct val="95000"/>
                </a:lnSpc>
                <a:spcBef>
                  <a:spcPts val="800"/>
                </a:spcBef>
              </a:pPr>
              <a:endParaRPr/>
            </a:p>
          </p:txBody>
        </p:sp>
        <p:sp>
          <p:nvSpPr>
            <p:cNvPr id="16" name="Shape 226"/>
            <p:cNvSpPr/>
            <p:nvPr/>
          </p:nvSpPr>
          <p:spPr>
            <a:xfrm>
              <a:off x="303224" y="665277"/>
              <a:ext cx="1231496" cy="398899"/>
            </a:xfrm>
            <a:prstGeom prst="rect">
              <a:avLst/>
            </a:prstGeom>
            <a:noFill/>
            <a:ln w="28575" cap="flat" cmpd="sng">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177800" indent="-355600" algn="ctr">
                <a:lnSpc>
                  <a:spcPct val="95000"/>
                </a:lnSpc>
                <a:spcBef>
                  <a:spcPts val="800"/>
                </a:spcBef>
                <a:defRPr sz="1400" b="1"/>
              </a:lvl1pPr>
            </a:lstStyle>
            <a:p>
              <a:pPr lvl="0">
                <a:defRPr sz="1800" b="0"/>
              </a:pPr>
              <a:r>
                <a:rPr sz="1400" b="1" dirty="0"/>
                <a:t>PUBLISH</a:t>
              </a:r>
            </a:p>
          </p:txBody>
        </p:sp>
      </p:grpSp>
    </p:spTree>
    <p:extLst>
      <p:ext uri="{BB962C8B-B14F-4D97-AF65-F5344CB8AC3E}">
        <p14:creationId xmlns:p14="http://schemas.microsoft.com/office/powerpoint/2010/main" val="2049786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11086012" cy="1325563"/>
          </a:xfrm>
        </p:spPr>
        <p:txBody>
          <a:bodyPr/>
          <a:lstStyle/>
          <a:p>
            <a:r>
              <a:rPr lang="en-US" dirty="0"/>
              <a:t>How Does Cloud Fit Into this?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4084" y="1719340"/>
            <a:ext cx="3844645" cy="4576325"/>
          </a:xfrm>
          <a:prstGeom prst="rect">
            <a:avLst/>
          </a:prstGeom>
        </p:spPr>
      </p:pic>
      <p:sp>
        <p:nvSpPr>
          <p:cNvPr id="6" name="Rounded Rectangle 80"/>
          <p:cNvSpPr>
            <a:spLocks noChangeArrowheads="1"/>
          </p:cNvSpPr>
          <p:nvPr/>
        </p:nvSpPr>
        <p:spPr bwMode="auto">
          <a:xfrm>
            <a:off x="1182852" y="2457921"/>
            <a:ext cx="4470230" cy="3709437"/>
          </a:xfrm>
          <a:prstGeom prst="roundRect">
            <a:avLst>
              <a:gd name="adj" fmla="val 2410"/>
            </a:avLst>
          </a:prstGeom>
          <a:solidFill>
            <a:srgbClr val="404040"/>
          </a:solidFill>
          <a:ln>
            <a:headEnd/>
            <a:tailEnd/>
          </a:ln>
        </p:spPr>
        <p:style>
          <a:lnRef idx="3">
            <a:schemeClr val="lt1"/>
          </a:lnRef>
          <a:fillRef idx="1">
            <a:schemeClr val="accent4"/>
          </a:fillRef>
          <a:effectRef idx="1">
            <a:schemeClr val="accent4"/>
          </a:effectRef>
          <a:fontRef idx="minor">
            <a:schemeClr val="lt1"/>
          </a:fontRef>
        </p:style>
        <p:txBody>
          <a:bodyPr anchor="t"/>
          <a:lstStyle/>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Self-Service</a:t>
            </a:r>
          </a:p>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Heavily Automated</a:t>
            </a:r>
          </a:p>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Resource Pooling</a:t>
            </a:r>
          </a:p>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Elasticity</a:t>
            </a:r>
          </a:p>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Measured/Metered</a:t>
            </a:r>
          </a:p>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Infrastructure As Code</a:t>
            </a:r>
          </a:p>
        </p:txBody>
      </p:sp>
      <p:sp>
        <p:nvSpPr>
          <p:cNvPr id="7" name="Freeform 6"/>
          <p:cNvSpPr/>
          <p:nvPr/>
        </p:nvSpPr>
        <p:spPr>
          <a:xfrm>
            <a:off x="1182852" y="1499421"/>
            <a:ext cx="4487581" cy="958500"/>
          </a:xfrm>
          <a:custGeom>
            <a:avLst/>
            <a:gdLst>
              <a:gd name="connsiteX0" fmla="*/ 0 w 2553890"/>
              <a:gd name="connsiteY0" fmla="*/ 0 h 1021556"/>
              <a:gd name="connsiteX1" fmla="*/ 2553890 w 2553890"/>
              <a:gd name="connsiteY1" fmla="*/ 0 h 1021556"/>
              <a:gd name="connsiteX2" fmla="*/ 2553890 w 2553890"/>
              <a:gd name="connsiteY2" fmla="*/ 1021556 h 1021556"/>
              <a:gd name="connsiteX3" fmla="*/ 0 w 2553890"/>
              <a:gd name="connsiteY3" fmla="*/ 1021556 h 1021556"/>
              <a:gd name="connsiteX4" fmla="*/ 0 w 2553890"/>
              <a:gd name="connsiteY4" fmla="*/ 0 h 102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890" h="1021556">
                <a:moveTo>
                  <a:pt x="0" y="0"/>
                </a:moveTo>
                <a:lnTo>
                  <a:pt x="2553890" y="0"/>
                </a:lnTo>
                <a:lnTo>
                  <a:pt x="2553890" y="1021556"/>
                </a:lnTo>
                <a:lnTo>
                  <a:pt x="0" y="1021556"/>
                </a:lnTo>
                <a:lnTo>
                  <a:pt x="0" y="0"/>
                </a:lnTo>
                <a:close/>
              </a:path>
            </a:pathLst>
          </a:custGeom>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spcFirstLastPara="0" vert="horz" wrap="square" lIns="170688" tIns="97536" rIns="170688" bIns="97536" numCol="1" spcCol="1270" anchor="ctr" anchorCtr="0">
            <a:noAutofit/>
          </a:bodyPr>
          <a:lstStyle/>
          <a:p>
            <a:pPr marL="64372" algn="ctr" defTabSz="1668902">
              <a:lnSpc>
                <a:spcPts val="2347"/>
              </a:lnSpc>
              <a:spcAft>
                <a:spcPts val="0"/>
              </a:spcAft>
            </a:pPr>
            <a:r>
              <a:rPr lang="en-US" sz="2400" b="1" dirty="0">
                <a:solidFill>
                  <a:schemeClr val="bg1"/>
                </a:solidFill>
              </a:rPr>
              <a:t>Essential Cloud Characteristics </a:t>
            </a:r>
          </a:p>
        </p:txBody>
      </p:sp>
    </p:spTree>
    <p:extLst>
      <p:ext uri="{BB962C8B-B14F-4D97-AF65-F5344CB8AC3E}">
        <p14:creationId xmlns:p14="http://schemas.microsoft.com/office/powerpoint/2010/main" val="1513253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821258" y="1349299"/>
            <a:ext cx="6501161" cy="49957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0964" y="345530"/>
            <a:ext cx="11053355" cy="1325563"/>
          </a:xfrm>
        </p:spPr>
        <p:txBody>
          <a:bodyPr/>
          <a:lstStyle/>
          <a:p>
            <a:r>
              <a:rPr lang="en-US" dirty="0"/>
              <a:t>How Does a Cloud Come Together?</a:t>
            </a:r>
          </a:p>
        </p:txBody>
      </p:sp>
      <p:sp>
        <p:nvSpPr>
          <p:cNvPr id="3" name="Donut 2"/>
          <p:cNvSpPr/>
          <p:nvPr/>
        </p:nvSpPr>
        <p:spPr>
          <a:xfrm>
            <a:off x="3486742" y="3730027"/>
            <a:ext cx="2400300" cy="2400300"/>
          </a:xfrm>
          <a:prstGeom prst="donut">
            <a:avLst>
              <a:gd name="adj" fmla="val 2207"/>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solidFill>
                <a:schemeClr val="tx1"/>
              </a:solidFill>
            </a:endParaRPr>
          </a:p>
        </p:txBody>
      </p:sp>
      <p:sp>
        <p:nvSpPr>
          <p:cNvPr id="4" name="Donut 3"/>
          <p:cNvSpPr/>
          <p:nvPr/>
        </p:nvSpPr>
        <p:spPr>
          <a:xfrm>
            <a:off x="4847257" y="1432363"/>
            <a:ext cx="2400300" cy="2400300"/>
          </a:xfrm>
          <a:prstGeom prst="donut">
            <a:avLst>
              <a:gd name="adj" fmla="val 2207"/>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solidFill>
                <a:schemeClr val="tx1"/>
              </a:solidFill>
            </a:endParaRPr>
          </a:p>
        </p:txBody>
      </p:sp>
      <p:pic>
        <p:nvPicPr>
          <p:cNvPr id="5" name="Picture 4" descr="pic-chef-log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8599" y="5180875"/>
            <a:ext cx="665651" cy="654108"/>
          </a:xfrm>
          <a:prstGeom prst="rect">
            <a:avLst/>
          </a:prstGeom>
        </p:spPr>
      </p:pic>
      <p:pic>
        <p:nvPicPr>
          <p:cNvPr id="6" name="Picture 5" descr="Infoblox-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53469" y="4284340"/>
            <a:ext cx="1110152" cy="31646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3469" y="4671970"/>
            <a:ext cx="1292342" cy="234282"/>
          </a:xfrm>
          <a:prstGeom prst="rect">
            <a:avLst/>
          </a:prstGeom>
        </p:spPr>
      </p:pic>
      <p:pic>
        <p:nvPicPr>
          <p:cNvPr id="8" name="Picture 7" descr="GitHub-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66100" y="5488760"/>
            <a:ext cx="841953" cy="219960"/>
          </a:xfrm>
          <a:prstGeom prst="rect">
            <a:avLst/>
          </a:prstGeom>
        </p:spPr>
      </p:pic>
      <p:pic>
        <p:nvPicPr>
          <p:cNvPr id="9" name="Picture 8" descr="AmazonWebservices_Logo.svg.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1738" y="4839911"/>
            <a:ext cx="1024367" cy="40974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53085" y="4240545"/>
            <a:ext cx="433992" cy="419526"/>
          </a:xfrm>
          <a:prstGeom prst="rect">
            <a:avLst/>
          </a:prstGeom>
        </p:spPr>
      </p:pic>
      <p:pic>
        <p:nvPicPr>
          <p:cNvPr id="11" name="Picture 10" descr="Microsoft-Azure_logo.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23839" y="3925466"/>
            <a:ext cx="1203923" cy="40337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27672" y="5386036"/>
            <a:ext cx="433992" cy="419526"/>
          </a:xfrm>
          <a:prstGeom prst="rect">
            <a:avLst/>
          </a:prstGeom>
        </p:spPr>
      </p:pic>
      <p:pic>
        <p:nvPicPr>
          <p:cNvPr id="13" name="Picture 12" descr="Infoblox-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72431" y="4542385"/>
            <a:ext cx="1110152" cy="316468"/>
          </a:xfrm>
          <a:prstGeom prst="rect">
            <a:avLst/>
          </a:prstGeom>
        </p:spPr>
      </p:pic>
      <p:pic>
        <p:nvPicPr>
          <p:cNvPr id="14" name="Picture 13" descr="GitHub-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78525" y="4985761"/>
            <a:ext cx="841953" cy="219960"/>
          </a:xfrm>
          <a:prstGeom prst="rect">
            <a:avLst/>
          </a:prstGeom>
        </p:spPr>
      </p:pic>
      <p:pic>
        <p:nvPicPr>
          <p:cNvPr id="15" name="Picture 14" descr="GitHub-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14422" y="1635774"/>
            <a:ext cx="841953" cy="219960"/>
          </a:xfrm>
          <a:prstGeom prst="rect">
            <a:avLst/>
          </a:prstGeom>
        </p:spPr>
      </p:pic>
      <p:pic>
        <p:nvPicPr>
          <p:cNvPr id="16" name="Picture 15" descr="AmazonWebservices_Logo.svg.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76635" y="2675395"/>
            <a:ext cx="1024367" cy="409746"/>
          </a:xfrm>
          <a:prstGeom prst="rect">
            <a:avLst/>
          </a:prstGeom>
        </p:spPr>
      </p:pic>
      <p:pic>
        <p:nvPicPr>
          <p:cNvPr id="17" name="Picture 16" descr="ServiceNow_logo.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43159" y="3057273"/>
            <a:ext cx="1183185" cy="246891"/>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51573" y="2349574"/>
            <a:ext cx="1178169" cy="501130"/>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72028" y="2186526"/>
            <a:ext cx="1365106" cy="269846"/>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34687" y="4873588"/>
            <a:ext cx="1029867" cy="203578"/>
          </a:xfrm>
          <a:prstGeom prst="rect">
            <a:avLst/>
          </a:prstGeom>
        </p:spPr>
      </p:pic>
      <p:pic>
        <p:nvPicPr>
          <p:cNvPr id="21" name="Picture 20"/>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216888" y="1840394"/>
            <a:ext cx="995800" cy="407886"/>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449591" y="4368718"/>
            <a:ext cx="936578" cy="236366"/>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280310" y="3915270"/>
            <a:ext cx="936578" cy="236366"/>
          </a:xfrm>
          <a:prstGeom prst="rect">
            <a:avLst/>
          </a:prstGeom>
        </p:spPr>
      </p:pic>
      <p:sp>
        <p:nvSpPr>
          <p:cNvPr id="24" name="Donut 23"/>
          <p:cNvSpPr/>
          <p:nvPr/>
        </p:nvSpPr>
        <p:spPr>
          <a:xfrm>
            <a:off x="6234150" y="3730027"/>
            <a:ext cx="2400300" cy="2400300"/>
          </a:xfrm>
          <a:prstGeom prst="donut">
            <a:avLst>
              <a:gd name="adj" fmla="val 2207"/>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solidFill>
                <a:schemeClr val="tx1"/>
              </a:solidFill>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49620" y="5258722"/>
            <a:ext cx="569143" cy="569143"/>
          </a:xfrm>
          <a:prstGeom prst="rect">
            <a:avLst/>
          </a:prstGeom>
        </p:spPr>
      </p:pic>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67944" y="3261439"/>
            <a:ext cx="498587" cy="498587"/>
          </a:xfrm>
          <a:prstGeom prst="rect">
            <a:avLst/>
          </a:prstGeom>
        </p:spPr>
      </p:pic>
    </p:spTree>
    <p:extLst>
      <p:ext uri="{BB962C8B-B14F-4D97-AF65-F5344CB8AC3E}">
        <p14:creationId xmlns:p14="http://schemas.microsoft.com/office/powerpoint/2010/main" val="393428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2.59259E-6 L -0.08086 0.1243 " pathEditMode="relative" rAng="0" ptsTypes="AA">
                                      <p:cBhvr>
                                        <p:cTn id="6" dur="2000" fill="hold"/>
                                        <p:tgtEl>
                                          <p:spTgt spid="17"/>
                                        </p:tgtEl>
                                        <p:attrNameLst>
                                          <p:attrName>ppt_x</p:attrName>
                                          <p:attrName>ppt_y</p:attrName>
                                        </p:attrNameLst>
                                      </p:cBhvr>
                                      <p:rCtr x="-4049" y="6204"/>
                                    </p:animMotion>
                                  </p:childTnLst>
                                </p:cTn>
                              </p:par>
                              <p:par>
                                <p:cTn id="7" presetID="0" presetClass="path" presetSubtype="0" accel="50000" decel="50000" fill="hold" nodeType="withEffect">
                                  <p:stCondLst>
                                    <p:cond delay="0"/>
                                  </p:stCondLst>
                                  <p:childTnLst>
                                    <p:animMotion origin="layout" path="M -3.125E-6 -2.96296E-6 L 0.07709 -0.12083 " pathEditMode="relative" rAng="0" ptsTypes="AA">
                                      <p:cBhvr>
                                        <p:cTn id="8" dur="2000" fill="hold"/>
                                        <p:tgtEl>
                                          <p:spTgt spid="23"/>
                                        </p:tgtEl>
                                        <p:attrNameLst>
                                          <p:attrName>ppt_x</p:attrName>
                                          <p:attrName>ppt_y</p:attrName>
                                        </p:attrNameLst>
                                      </p:cBhvr>
                                      <p:rCtr x="3854" y="-6042"/>
                                    </p:animMotion>
                                  </p:childTnLst>
                                </p:cTn>
                              </p:par>
                            </p:childTnLst>
                          </p:cTn>
                        </p:par>
                        <p:par>
                          <p:cTn id="9" fill="hold">
                            <p:stCondLst>
                              <p:cond delay="2000"/>
                            </p:stCondLst>
                            <p:childTnLst>
                              <p:par>
                                <p:cTn id="10" presetID="0" presetClass="path" presetSubtype="0" accel="50000" decel="50000" fill="hold" nodeType="afterEffect">
                                  <p:stCondLst>
                                    <p:cond delay="0"/>
                                  </p:stCondLst>
                                  <p:childTnLst>
                                    <p:animMotion origin="layout" path="M -0.00013 0.00023 L 0.06862 0.18194 " pathEditMode="relative" rAng="0" ptsTypes="AA">
                                      <p:cBhvr>
                                        <p:cTn id="11" dur="2000" fill="hold"/>
                                        <p:tgtEl>
                                          <p:spTgt spid="16"/>
                                        </p:tgtEl>
                                        <p:attrNameLst>
                                          <p:attrName>ppt_x</p:attrName>
                                          <p:attrName>ppt_y</p:attrName>
                                        </p:attrNameLst>
                                      </p:cBhvr>
                                      <p:rCtr x="3438" y="9074"/>
                                    </p:animMotion>
                                  </p:childTnLst>
                                </p:cTn>
                              </p:par>
                              <p:par>
                                <p:cTn id="12" presetID="0" presetClass="path" presetSubtype="0" accel="50000" decel="50000" fill="hold" nodeType="withEffect">
                                  <p:stCondLst>
                                    <p:cond delay="0"/>
                                  </p:stCondLst>
                                  <p:childTnLst>
                                    <p:animMotion origin="layout" path="M -4.375E-6 -1.85185E-6 L -0.06718 -0.18518 " pathEditMode="relative" rAng="0" ptsTypes="AA">
                                      <p:cBhvr>
                                        <p:cTn id="13" dur="2000" fill="hold"/>
                                        <p:tgtEl>
                                          <p:spTgt spid="11"/>
                                        </p:tgtEl>
                                        <p:attrNameLst>
                                          <p:attrName>ppt_x</p:attrName>
                                          <p:attrName>ppt_y</p:attrName>
                                        </p:attrNameLst>
                                      </p:cBhvr>
                                      <p:rCtr x="-3359" y="-9259"/>
                                    </p:animMotion>
                                  </p:childTnLst>
                                </p:cTn>
                              </p:par>
                            </p:childTnLst>
                          </p:cTn>
                        </p:par>
                        <p:par>
                          <p:cTn id="14" fill="hold">
                            <p:stCondLst>
                              <p:cond delay="4000"/>
                            </p:stCondLst>
                            <p:childTnLst>
                              <p:par>
                                <p:cTn id="15" presetID="0" presetClass="path" presetSubtype="0" accel="50000" decel="50000" fill="hold" nodeType="afterEffect">
                                  <p:stCondLst>
                                    <p:cond delay="0"/>
                                  </p:stCondLst>
                                  <p:childTnLst>
                                    <p:animMotion origin="layout" path="M 3.125E-6 -7.40741E-7 L 0.16836 0.00509 " pathEditMode="relative" rAng="0" ptsTypes="AA">
                                      <p:cBhvr>
                                        <p:cTn id="16" dur="2000" fill="hold"/>
                                        <p:tgtEl>
                                          <p:spTgt spid="5"/>
                                        </p:tgtEl>
                                        <p:attrNameLst>
                                          <p:attrName>ppt_x</p:attrName>
                                          <p:attrName>ppt_y</p:attrName>
                                        </p:attrNameLst>
                                      </p:cBhvr>
                                      <p:rCtr x="8411" y="255"/>
                                    </p:animMotion>
                                  </p:childTnLst>
                                </p:cTn>
                              </p:par>
                              <p:par>
                                <p:cTn id="17" presetID="0" presetClass="path" presetSubtype="0" accel="50000" decel="50000" fill="hold" nodeType="withEffect">
                                  <p:stCondLst>
                                    <p:cond delay="0"/>
                                  </p:stCondLst>
                                  <p:childTnLst>
                                    <p:animMotion origin="layout" path="M 3.75E-6 -3.33333E-6 L -0.16159 -0.00486 " pathEditMode="relative" rAng="0" ptsTypes="AA">
                                      <p:cBhvr>
                                        <p:cTn id="18" dur="2000" fill="hold"/>
                                        <p:tgtEl>
                                          <p:spTgt spid="25"/>
                                        </p:tgtEl>
                                        <p:attrNameLst>
                                          <p:attrName>ppt_x</p:attrName>
                                          <p:attrName>ppt_y</p:attrName>
                                        </p:attrNameLst>
                                      </p:cBhvr>
                                      <p:rCtr x="-8086"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1175275" cy="1325563"/>
          </a:xfrm>
        </p:spPr>
        <p:txBody>
          <a:bodyPr/>
          <a:lstStyle/>
          <a:p>
            <a:r>
              <a:rPr lang="en-US" dirty="0"/>
              <a:t>What Do We Need to Automate?</a:t>
            </a:r>
          </a:p>
        </p:txBody>
      </p:sp>
      <p:grpSp>
        <p:nvGrpSpPr>
          <p:cNvPr id="3" name="Group 111"/>
          <p:cNvGrpSpPr/>
          <p:nvPr/>
        </p:nvGrpSpPr>
        <p:grpSpPr>
          <a:xfrm>
            <a:off x="650964" y="1481559"/>
            <a:ext cx="3676354" cy="1477208"/>
            <a:chOff x="0" y="-1"/>
            <a:chExt cx="2676525" cy="640082"/>
          </a:xfrm>
          <a:solidFill>
            <a:schemeClr val="accent1"/>
          </a:solidFill>
        </p:grpSpPr>
        <p:sp>
          <p:nvSpPr>
            <p:cNvPr id="4" name="Shape 109"/>
            <p:cNvSpPr/>
            <p:nvPr/>
          </p:nvSpPr>
          <p:spPr>
            <a:xfrm>
              <a:off x="0" y="-1"/>
              <a:ext cx="2676525" cy="640082"/>
            </a:xfrm>
            <a:prstGeom prst="rect">
              <a:avLst/>
            </a:prstGeom>
            <a:grpFill/>
            <a:ln w="12700" cap="flat">
              <a:solidFill>
                <a:srgbClr val="BABABA"/>
              </a:solidFill>
              <a:prstDash val="solid"/>
              <a:bevel/>
            </a:ln>
            <a:effectLst/>
          </p:spPr>
          <p:txBody>
            <a:bodyPr wrap="square" lIns="0" tIns="0" rIns="0" bIns="0" numCol="1" anchor="ctr">
              <a:noAutofit/>
            </a:bodyPr>
            <a:lstStyle/>
            <a:p>
              <a:pPr lvl="0" algn="ctr">
                <a:defRPr sz="2000">
                  <a:solidFill>
                    <a:srgbClr val="FFFFFF"/>
                  </a:solidFill>
                </a:defRPr>
              </a:pPr>
              <a:endParaRPr b="1"/>
            </a:p>
          </p:txBody>
        </p:sp>
        <p:sp>
          <p:nvSpPr>
            <p:cNvPr id="5" name="Shape 110"/>
            <p:cNvSpPr/>
            <p:nvPr/>
          </p:nvSpPr>
          <p:spPr>
            <a:xfrm>
              <a:off x="0" y="12264"/>
              <a:ext cx="2676525" cy="615551"/>
            </a:xfrm>
            <a:prstGeom prst="rect">
              <a:avLst/>
            </a:prstGeom>
            <a:grp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2000">
                  <a:solidFill>
                    <a:srgbClr val="FFFFFF"/>
                  </a:solidFill>
                </a:defRPr>
              </a:lvl1pPr>
            </a:lstStyle>
            <a:p>
              <a:pPr lvl="0">
                <a:defRPr sz="1800">
                  <a:solidFill>
                    <a:srgbClr val="000000"/>
                  </a:solidFill>
                </a:defRPr>
              </a:pPr>
              <a:r>
                <a:rPr lang="en-US" sz="2000" b="1" dirty="0">
                  <a:solidFill>
                    <a:srgbClr val="FFFFFF"/>
                  </a:solidFill>
                </a:rPr>
                <a:t>Cloud/Lifecycle Management</a:t>
              </a:r>
              <a:endParaRPr sz="2000" b="1" dirty="0">
                <a:solidFill>
                  <a:srgbClr val="FFFFFF"/>
                </a:solidFill>
              </a:endParaRPr>
            </a:p>
          </p:txBody>
        </p:sp>
      </p:grpSp>
      <p:grpSp>
        <p:nvGrpSpPr>
          <p:cNvPr id="6" name="Group 119"/>
          <p:cNvGrpSpPr/>
          <p:nvPr/>
        </p:nvGrpSpPr>
        <p:grpSpPr>
          <a:xfrm>
            <a:off x="650964" y="4798142"/>
            <a:ext cx="3676354" cy="1612817"/>
            <a:chOff x="0" y="30479"/>
            <a:chExt cx="2676525" cy="640082"/>
          </a:xfrm>
          <a:solidFill>
            <a:schemeClr val="accent1"/>
          </a:solidFill>
        </p:grpSpPr>
        <p:sp>
          <p:nvSpPr>
            <p:cNvPr id="7" name="Shape 117"/>
            <p:cNvSpPr/>
            <p:nvPr/>
          </p:nvSpPr>
          <p:spPr>
            <a:xfrm>
              <a:off x="0" y="30479"/>
              <a:ext cx="2676525" cy="640082"/>
            </a:xfrm>
            <a:prstGeom prst="rect">
              <a:avLst/>
            </a:prstGeom>
            <a:grpFill/>
            <a:ln w="12700" cap="flat">
              <a:solidFill>
                <a:srgbClr val="BABABA"/>
              </a:solidFill>
              <a:prstDash val="solid"/>
              <a:bevel/>
            </a:ln>
            <a:effectLst/>
          </p:spPr>
          <p:txBody>
            <a:bodyPr wrap="square" lIns="0" tIns="0" rIns="0" bIns="0" numCol="1" anchor="ctr">
              <a:noAutofit/>
            </a:bodyPr>
            <a:lstStyle/>
            <a:p>
              <a:pPr lvl="0" algn="ctr">
                <a:defRPr>
                  <a:solidFill>
                    <a:srgbClr val="FFFFFF"/>
                  </a:solidFill>
                </a:defRPr>
              </a:pPr>
              <a:endParaRPr b="1"/>
            </a:p>
          </p:txBody>
        </p:sp>
        <p:sp>
          <p:nvSpPr>
            <p:cNvPr id="8" name="Shape 118"/>
            <p:cNvSpPr/>
            <p:nvPr/>
          </p:nvSpPr>
          <p:spPr>
            <a:xfrm>
              <a:off x="0" y="42744"/>
              <a:ext cx="2676525" cy="615551"/>
            </a:xfrm>
            <a:prstGeom prst="rect">
              <a:avLst/>
            </a:prstGeom>
            <a:grp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2000" b="1" dirty="0">
                  <a:solidFill>
                    <a:srgbClr val="FFFFFF"/>
                  </a:solidFill>
                </a:rPr>
                <a:t>Configuration</a:t>
              </a:r>
              <a:r>
                <a:rPr b="1" dirty="0">
                  <a:solidFill>
                    <a:srgbClr val="FFFFFF"/>
                  </a:solidFill>
                </a:rPr>
                <a:t> </a:t>
              </a:r>
              <a:r>
                <a:rPr lang="en-US" sz="2000" b="1" dirty="0">
                  <a:solidFill>
                    <a:srgbClr val="FFFFFF"/>
                  </a:solidFill>
                </a:rPr>
                <a:t>M</a:t>
              </a:r>
              <a:r>
                <a:rPr sz="2000" b="1" dirty="0">
                  <a:solidFill>
                    <a:srgbClr val="FFFFFF"/>
                  </a:solidFill>
                </a:rPr>
                <a:t>anagement</a:t>
              </a:r>
            </a:p>
          </p:txBody>
        </p:sp>
      </p:grpSp>
      <p:grpSp>
        <p:nvGrpSpPr>
          <p:cNvPr id="9" name="Group 115"/>
          <p:cNvGrpSpPr/>
          <p:nvPr/>
        </p:nvGrpSpPr>
        <p:grpSpPr>
          <a:xfrm>
            <a:off x="650964" y="3103630"/>
            <a:ext cx="3676354" cy="1549650"/>
            <a:chOff x="0" y="-1"/>
            <a:chExt cx="2676525" cy="640082"/>
          </a:xfrm>
          <a:solidFill>
            <a:schemeClr val="accent1"/>
          </a:solidFill>
        </p:grpSpPr>
        <p:sp>
          <p:nvSpPr>
            <p:cNvPr id="10" name="Shape 113"/>
            <p:cNvSpPr/>
            <p:nvPr/>
          </p:nvSpPr>
          <p:spPr>
            <a:xfrm>
              <a:off x="0" y="-1"/>
              <a:ext cx="2676525" cy="640082"/>
            </a:xfrm>
            <a:prstGeom prst="rect">
              <a:avLst/>
            </a:prstGeom>
            <a:grpFill/>
            <a:ln w="12700" cap="flat">
              <a:solidFill>
                <a:srgbClr val="BABABA"/>
              </a:solidFill>
              <a:prstDash val="solid"/>
              <a:bevel/>
            </a:ln>
            <a:effectLst/>
          </p:spPr>
          <p:txBody>
            <a:bodyPr wrap="square" lIns="0" tIns="0" rIns="0" bIns="0" numCol="1" anchor="ctr">
              <a:noAutofit/>
            </a:bodyPr>
            <a:lstStyle/>
            <a:p>
              <a:pPr lvl="0" algn="ctr">
                <a:defRPr>
                  <a:solidFill>
                    <a:srgbClr val="FFFFFF"/>
                  </a:solidFill>
                </a:defRPr>
              </a:pPr>
              <a:endParaRPr b="1"/>
            </a:p>
          </p:txBody>
        </p:sp>
        <p:sp>
          <p:nvSpPr>
            <p:cNvPr id="11" name="Shape 114"/>
            <p:cNvSpPr/>
            <p:nvPr/>
          </p:nvSpPr>
          <p:spPr>
            <a:xfrm>
              <a:off x="0" y="166153"/>
              <a:ext cx="2676525" cy="307776"/>
            </a:xfrm>
            <a:prstGeom prst="rect">
              <a:avLst/>
            </a:prstGeom>
            <a:grp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2000">
                  <a:solidFill>
                    <a:srgbClr val="FFFFFF"/>
                  </a:solidFill>
                </a:defRPr>
              </a:lvl1pPr>
            </a:lstStyle>
            <a:p>
              <a:pPr lvl="0">
                <a:defRPr sz="1800">
                  <a:solidFill>
                    <a:srgbClr val="000000"/>
                  </a:solidFill>
                </a:defRPr>
              </a:pPr>
              <a:r>
                <a:rPr sz="2000" b="1">
                  <a:solidFill>
                    <a:srgbClr val="FFFFFF"/>
                  </a:solidFill>
                </a:rPr>
                <a:t>Orchestration</a:t>
              </a: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924" y="1413299"/>
            <a:ext cx="6553708" cy="4930312"/>
          </a:xfrm>
          <a:prstGeom prst="rect">
            <a:avLst/>
          </a:prstGeom>
        </p:spPr>
      </p:pic>
    </p:spTree>
    <p:extLst>
      <p:ext uri="{BB962C8B-B14F-4D97-AF65-F5344CB8AC3E}">
        <p14:creationId xmlns:p14="http://schemas.microsoft.com/office/powerpoint/2010/main" val="1257365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7315200" cy="1325563"/>
          </a:xfrm>
        </p:spPr>
        <p:txBody>
          <a:bodyPr/>
          <a:lstStyle/>
          <a:p>
            <a:r>
              <a:rPr lang="en-US" dirty="0"/>
              <a:t>Cloud Management Portal</a:t>
            </a:r>
          </a:p>
        </p:txBody>
      </p:sp>
      <p:pic>
        <p:nvPicPr>
          <p:cNvPr id="3" name="Picture 2"/>
          <p:cNvPicPr>
            <a:picLocks noChangeAspect="1"/>
          </p:cNvPicPr>
          <p:nvPr/>
        </p:nvPicPr>
        <p:blipFill>
          <a:blip r:embed="rId2"/>
          <a:stretch>
            <a:fillRect/>
          </a:stretch>
        </p:blipFill>
        <p:spPr>
          <a:xfrm>
            <a:off x="1449658" y="1390523"/>
            <a:ext cx="9292683" cy="4920898"/>
          </a:xfrm>
          <a:prstGeom prst="rect">
            <a:avLst/>
          </a:prstGeom>
        </p:spPr>
      </p:pic>
    </p:spTree>
    <p:extLst>
      <p:ext uri="{BB962C8B-B14F-4D97-AF65-F5344CB8AC3E}">
        <p14:creationId xmlns:p14="http://schemas.microsoft.com/office/powerpoint/2010/main" val="1662077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1175275" cy="1325563"/>
          </a:xfrm>
        </p:spPr>
        <p:txBody>
          <a:bodyPr/>
          <a:lstStyle/>
          <a:p>
            <a:r>
              <a:rPr lang="en-US" dirty="0"/>
              <a:t>Life Cycle Management</a:t>
            </a:r>
          </a:p>
        </p:txBody>
      </p:sp>
      <p:sp>
        <p:nvSpPr>
          <p:cNvPr id="3" name="Content Placeholder 2"/>
          <p:cNvSpPr txBox="1">
            <a:spLocks/>
          </p:cNvSpPr>
          <p:nvPr/>
        </p:nvSpPr>
        <p:spPr>
          <a:xfrm>
            <a:off x="4963448" y="3036181"/>
            <a:ext cx="1517467" cy="124050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t>Provisioning must be thought of in the context of the entire lifecycle of the application or service</a:t>
            </a:r>
            <a:endParaRPr lang="en-US" sz="1400" dirty="0"/>
          </a:p>
        </p:txBody>
      </p:sp>
      <p:grpSp>
        <p:nvGrpSpPr>
          <p:cNvPr id="4" name="Group 83"/>
          <p:cNvGrpSpPr>
            <a:grpSpLocks noChangeAspect="1"/>
          </p:cNvGrpSpPr>
          <p:nvPr/>
        </p:nvGrpSpPr>
        <p:grpSpPr>
          <a:xfrm>
            <a:off x="5216282" y="1587845"/>
            <a:ext cx="1049745" cy="1051560"/>
            <a:chOff x="-1" y="-1"/>
            <a:chExt cx="982558" cy="982558"/>
          </a:xfrm>
        </p:grpSpPr>
        <p:sp>
          <p:nvSpPr>
            <p:cNvPr id="5" name="Shape 81"/>
            <p:cNvSpPr/>
            <p:nvPr/>
          </p:nvSpPr>
          <p:spPr>
            <a:xfrm>
              <a:off x="-1" y="-1"/>
              <a:ext cx="982558" cy="9825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3E8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lgn="ctr">
                <a:defRPr sz="1000" b="1"/>
              </a:pPr>
              <a:endParaRPr sz="1100"/>
            </a:p>
          </p:txBody>
        </p:sp>
        <p:sp>
          <p:nvSpPr>
            <p:cNvPr id="6" name="Shape 82"/>
            <p:cNvSpPr/>
            <p:nvPr/>
          </p:nvSpPr>
          <p:spPr>
            <a:xfrm>
              <a:off x="143891" y="434744"/>
              <a:ext cx="694774" cy="1130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000" b="1"/>
              </a:lvl1pPr>
            </a:lstStyle>
            <a:p>
              <a:pPr lvl="0">
                <a:defRPr sz="1800" b="0"/>
              </a:pPr>
              <a:r>
                <a:rPr sz="1100" b="1"/>
                <a:t>REQUEST</a:t>
              </a:r>
            </a:p>
          </p:txBody>
        </p:sp>
      </p:grpSp>
      <p:sp>
        <p:nvSpPr>
          <p:cNvPr id="7" name="Shape 84"/>
          <p:cNvSpPr>
            <a:spLocks noChangeAspect="1"/>
          </p:cNvSpPr>
          <p:nvPr/>
        </p:nvSpPr>
        <p:spPr>
          <a:xfrm rot="1800000">
            <a:off x="6442622" y="2172726"/>
            <a:ext cx="270467" cy="365760"/>
          </a:xfrm>
          <a:prstGeom prst="rightArrow">
            <a:avLst>
              <a:gd name="adj1" fmla="val 70000"/>
              <a:gd name="adj2" fmla="val 50000"/>
            </a:avLst>
          </a:prstGeom>
          <a:solidFill>
            <a:schemeClr val="accent3">
              <a:lumMod val="60000"/>
              <a:lumOff val="40000"/>
            </a:schemeClr>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sz="2400"/>
          </a:p>
        </p:txBody>
      </p:sp>
      <p:grpSp>
        <p:nvGrpSpPr>
          <p:cNvPr id="8" name="Group 87"/>
          <p:cNvGrpSpPr>
            <a:grpSpLocks noChangeAspect="1"/>
          </p:cNvGrpSpPr>
          <p:nvPr/>
        </p:nvGrpSpPr>
        <p:grpSpPr>
          <a:xfrm>
            <a:off x="6727128" y="2349636"/>
            <a:ext cx="1049747" cy="1051560"/>
            <a:chOff x="-1" y="-1"/>
            <a:chExt cx="982558" cy="982558"/>
          </a:xfrm>
        </p:grpSpPr>
        <p:sp>
          <p:nvSpPr>
            <p:cNvPr id="9" name="Shape 85"/>
            <p:cNvSpPr/>
            <p:nvPr/>
          </p:nvSpPr>
          <p:spPr>
            <a:xfrm>
              <a:off x="-1" y="-1"/>
              <a:ext cx="982558" cy="9825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9C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lgn="ctr">
                <a:defRPr sz="1000" b="1"/>
              </a:pPr>
              <a:endParaRPr sz="1100"/>
            </a:p>
          </p:txBody>
        </p:sp>
        <p:sp>
          <p:nvSpPr>
            <p:cNvPr id="10" name="Shape 86"/>
            <p:cNvSpPr/>
            <p:nvPr/>
          </p:nvSpPr>
          <p:spPr>
            <a:xfrm>
              <a:off x="143891" y="434741"/>
              <a:ext cx="694774" cy="1130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000" b="1"/>
              </a:lvl1pPr>
            </a:lstStyle>
            <a:p>
              <a:pPr lvl="0">
                <a:defRPr sz="1800" b="0"/>
              </a:pPr>
              <a:r>
                <a:rPr sz="1100" b="1"/>
                <a:t>APPROVAL</a:t>
              </a:r>
            </a:p>
          </p:txBody>
        </p:sp>
      </p:grpSp>
      <p:sp>
        <p:nvSpPr>
          <p:cNvPr id="11" name="Shape 88"/>
          <p:cNvSpPr>
            <a:spLocks noChangeAspect="1"/>
          </p:cNvSpPr>
          <p:nvPr/>
        </p:nvSpPr>
        <p:spPr>
          <a:xfrm rot="5400000">
            <a:off x="7138675" y="3514692"/>
            <a:ext cx="271402" cy="365760"/>
          </a:xfrm>
          <a:prstGeom prst="rightArrow">
            <a:avLst>
              <a:gd name="adj1" fmla="val 70000"/>
              <a:gd name="adj2" fmla="val 50000"/>
            </a:avLst>
          </a:prstGeom>
          <a:solidFill>
            <a:schemeClr val="accent3">
              <a:lumMod val="60000"/>
              <a:lumOff val="40000"/>
            </a:schemeClr>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sz="2400"/>
          </a:p>
        </p:txBody>
      </p:sp>
      <p:grpSp>
        <p:nvGrpSpPr>
          <p:cNvPr id="12" name="Group 91"/>
          <p:cNvGrpSpPr>
            <a:grpSpLocks noChangeAspect="1"/>
          </p:cNvGrpSpPr>
          <p:nvPr/>
        </p:nvGrpSpPr>
        <p:grpSpPr>
          <a:xfrm>
            <a:off x="6727128" y="3935474"/>
            <a:ext cx="1049747" cy="1051560"/>
            <a:chOff x="-1" y="-1"/>
            <a:chExt cx="982558" cy="982558"/>
          </a:xfrm>
        </p:grpSpPr>
        <p:sp>
          <p:nvSpPr>
            <p:cNvPr id="13" name="Shape 89"/>
            <p:cNvSpPr/>
            <p:nvPr/>
          </p:nvSpPr>
          <p:spPr>
            <a:xfrm>
              <a:off x="-1" y="-1"/>
              <a:ext cx="982558" cy="9825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1C6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lgn="ctr">
                <a:defRPr sz="1000" b="1"/>
              </a:pPr>
              <a:endParaRPr sz="1100"/>
            </a:p>
          </p:txBody>
        </p:sp>
        <p:sp>
          <p:nvSpPr>
            <p:cNvPr id="14" name="Shape 90"/>
            <p:cNvSpPr/>
            <p:nvPr/>
          </p:nvSpPr>
          <p:spPr>
            <a:xfrm>
              <a:off x="143891" y="434741"/>
              <a:ext cx="694774" cy="1130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000" b="1"/>
              </a:lvl1pPr>
            </a:lstStyle>
            <a:p>
              <a:pPr lvl="0">
                <a:defRPr sz="1800" b="0"/>
              </a:pPr>
              <a:r>
                <a:rPr sz="1100" b="1" dirty="0"/>
                <a:t>PROVISION</a:t>
              </a:r>
            </a:p>
          </p:txBody>
        </p:sp>
      </p:grpSp>
      <p:sp>
        <p:nvSpPr>
          <p:cNvPr id="15" name="Shape 92"/>
          <p:cNvSpPr>
            <a:spLocks noChangeAspect="1"/>
          </p:cNvSpPr>
          <p:nvPr/>
        </p:nvSpPr>
        <p:spPr>
          <a:xfrm rot="9000000">
            <a:off x="6442622" y="4854420"/>
            <a:ext cx="270467" cy="365760"/>
          </a:xfrm>
          <a:prstGeom prst="rightArrow">
            <a:avLst>
              <a:gd name="adj1" fmla="val 70000"/>
              <a:gd name="adj2" fmla="val 50000"/>
            </a:avLst>
          </a:prstGeom>
          <a:solidFill>
            <a:schemeClr val="accent3">
              <a:lumMod val="60000"/>
              <a:lumOff val="40000"/>
            </a:schemeClr>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sz="2400"/>
          </a:p>
        </p:txBody>
      </p:sp>
      <p:grpSp>
        <p:nvGrpSpPr>
          <p:cNvPr id="16" name="Group 95"/>
          <p:cNvGrpSpPr>
            <a:grpSpLocks noChangeAspect="1"/>
          </p:cNvGrpSpPr>
          <p:nvPr/>
        </p:nvGrpSpPr>
        <p:grpSpPr>
          <a:xfrm>
            <a:off x="5216282" y="4683755"/>
            <a:ext cx="1049747" cy="1051560"/>
            <a:chOff x="-1" y="-1"/>
            <a:chExt cx="982558" cy="982558"/>
          </a:xfrm>
        </p:grpSpPr>
        <p:sp>
          <p:nvSpPr>
            <p:cNvPr id="17" name="Shape 93"/>
            <p:cNvSpPr/>
            <p:nvPr/>
          </p:nvSpPr>
          <p:spPr>
            <a:xfrm>
              <a:off x="-1" y="-1"/>
              <a:ext cx="982558" cy="9825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7BB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lgn="ctr">
                <a:defRPr sz="1000" b="1"/>
              </a:pPr>
              <a:endParaRPr sz="1100"/>
            </a:p>
          </p:txBody>
        </p:sp>
        <p:sp>
          <p:nvSpPr>
            <p:cNvPr id="18" name="Shape 94"/>
            <p:cNvSpPr/>
            <p:nvPr/>
          </p:nvSpPr>
          <p:spPr>
            <a:xfrm>
              <a:off x="143891" y="434739"/>
              <a:ext cx="694774" cy="1130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000" b="1"/>
              </a:lvl1pPr>
            </a:lstStyle>
            <a:p>
              <a:pPr lvl="0">
                <a:defRPr sz="1800" b="0"/>
              </a:pPr>
              <a:r>
                <a:rPr sz="1100" b="1" dirty="0"/>
                <a:t>MANAGE</a:t>
              </a:r>
            </a:p>
          </p:txBody>
        </p:sp>
      </p:grpSp>
      <p:sp>
        <p:nvSpPr>
          <p:cNvPr id="19" name="Shape 96"/>
          <p:cNvSpPr>
            <a:spLocks noChangeAspect="1"/>
          </p:cNvSpPr>
          <p:nvPr/>
        </p:nvSpPr>
        <p:spPr>
          <a:xfrm rot="12600000">
            <a:off x="4759758" y="4854420"/>
            <a:ext cx="270467" cy="365760"/>
          </a:xfrm>
          <a:prstGeom prst="rightArrow">
            <a:avLst>
              <a:gd name="adj1" fmla="val 70000"/>
              <a:gd name="adj2" fmla="val 50000"/>
            </a:avLst>
          </a:prstGeom>
          <a:solidFill>
            <a:schemeClr val="accent3">
              <a:lumMod val="60000"/>
              <a:lumOff val="40000"/>
            </a:schemeClr>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sz="2400"/>
          </a:p>
        </p:txBody>
      </p:sp>
      <p:grpSp>
        <p:nvGrpSpPr>
          <p:cNvPr id="20" name="Group 99"/>
          <p:cNvGrpSpPr>
            <a:grpSpLocks noChangeAspect="1"/>
          </p:cNvGrpSpPr>
          <p:nvPr/>
        </p:nvGrpSpPr>
        <p:grpSpPr>
          <a:xfrm>
            <a:off x="3654726" y="3935470"/>
            <a:ext cx="1049746" cy="1051560"/>
            <a:chOff x="-1" y="-1"/>
            <a:chExt cx="982558" cy="982558"/>
          </a:xfrm>
        </p:grpSpPr>
        <p:sp>
          <p:nvSpPr>
            <p:cNvPr id="21" name="Shape 97"/>
            <p:cNvSpPr/>
            <p:nvPr/>
          </p:nvSpPr>
          <p:spPr>
            <a:xfrm>
              <a:off x="-1" y="-1"/>
              <a:ext cx="982558" cy="9825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7AE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lgn="ctr">
                <a:defRPr sz="1000" b="1"/>
              </a:pPr>
              <a:endParaRPr sz="1100"/>
            </a:p>
          </p:txBody>
        </p:sp>
        <p:sp>
          <p:nvSpPr>
            <p:cNvPr id="22" name="Shape 98"/>
            <p:cNvSpPr/>
            <p:nvPr/>
          </p:nvSpPr>
          <p:spPr>
            <a:xfrm>
              <a:off x="143891" y="434740"/>
              <a:ext cx="694774" cy="1130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000" b="1"/>
              </a:lvl1pPr>
            </a:lstStyle>
            <a:p>
              <a:pPr lvl="0">
                <a:defRPr sz="1800" b="0"/>
              </a:pPr>
              <a:r>
                <a:rPr sz="1100" b="1" dirty="0"/>
                <a:t>RETIRE</a:t>
              </a:r>
            </a:p>
          </p:txBody>
        </p:sp>
      </p:grpSp>
      <p:sp>
        <p:nvSpPr>
          <p:cNvPr id="23" name="Shape 100"/>
          <p:cNvSpPr>
            <a:spLocks noChangeAspect="1"/>
          </p:cNvSpPr>
          <p:nvPr/>
        </p:nvSpPr>
        <p:spPr>
          <a:xfrm rot="16200000">
            <a:off x="4005117" y="3470219"/>
            <a:ext cx="271402" cy="365760"/>
          </a:xfrm>
          <a:prstGeom prst="rightArrow">
            <a:avLst>
              <a:gd name="adj1" fmla="val 70000"/>
              <a:gd name="adj2" fmla="val 50000"/>
            </a:avLst>
          </a:prstGeom>
          <a:solidFill>
            <a:schemeClr val="accent3">
              <a:lumMod val="60000"/>
              <a:lumOff val="40000"/>
            </a:schemeClr>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sz="2400"/>
          </a:p>
        </p:txBody>
      </p:sp>
      <p:grpSp>
        <p:nvGrpSpPr>
          <p:cNvPr id="24" name="Group 103"/>
          <p:cNvGrpSpPr>
            <a:grpSpLocks noChangeAspect="1"/>
          </p:cNvGrpSpPr>
          <p:nvPr/>
        </p:nvGrpSpPr>
        <p:grpSpPr>
          <a:xfrm>
            <a:off x="3654727" y="2349636"/>
            <a:ext cx="1049747" cy="1051560"/>
            <a:chOff x="-1" y="-1"/>
            <a:chExt cx="982558" cy="982558"/>
          </a:xfrm>
        </p:grpSpPr>
        <p:sp>
          <p:nvSpPr>
            <p:cNvPr id="25" name="Shape 101"/>
            <p:cNvSpPr/>
            <p:nvPr/>
          </p:nvSpPr>
          <p:spPr>
            <a:xfrm>
              <a:off x="-1" y="-1"/>
              <a:ext cx="982558" cy="9825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5A0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lgn="ctr">
                <a:defRPr sz="1000" b="1"/>
              </a:pPr>
              <a:endParaRPr sz="1100"/>
            </a:p>
          </p:txBody>
        </p:sp>
        <p:sp>
          <p:nvSpPr>
            <p:cNvPr id="26" name="Shape 102"/>
            <p:cNvSpPr/>
            <p:nvPr/>
          </p:nvSpPr>
          <p:spPr>
            <a:xfrm>
              <a:off x="143891" y="434741"/>
              <a:ext cx="694774" cy="1130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000" b="1"/>
              </a:lvl1pPr>
            </a:lstStyle>
            <a:p>
              <a:pPr lvl="0">
                <a:defRPr sz="1800" b="0"/>
              </a:pPr>
              <a:r>
                <a:rPr sz="1100" b="1"/>
                <a:t>ARCHIVE</a:t>
              </a:r>
            </a:p>
          </p:txBody>
        </p:sp>
      </p:grpSp>
      <p:sp>
        <p:nvSpPr>
          <p:cNvPr id="27" name="Shape 104"/>
          <p:cNvSpPr>
            <a:spLocks noChangeAspect="1"/>
          </p:cNvSpPr>
          <p:nvPr/>
        </p:nvSpPr>
        <p:spPr>
          <a:xfrm rot="19800000">
            <a:off x="4759758" y="2172726"/>
            <a:ext cx="270467" cy="365760"/>
          </a:xfrm>
          <a:prstGeom prst="rightArrow">
            <a:avLst>
              <a:gd name="adj1" fmla="val 70000"/>
              <a:gd name="adj2" fmla="val 50000"/>
            </a:avLst>
          </a:prstGeom>
          <a:solidFill>
            <a:schemeClr val="accent3">
              <a:lumMod val="60000"/>
              <a:lumOff val="40000"/>
            </a:schemeClr>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sz="2400"/>
          </a:p>
        </p:txBody>
      </p:sp>
    </p:spTree>
    <p:extLst>
      <p:ext uri="{BB962C8B-B14F-4D97-AF65-F5344CB8AC3E}">
        <p14:creationId xmlns:p14="http://schemas.microsoft.com/office/powerpoint/2010/main" val="196378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1" nodeType="afterEffect">
                                  <p:stCondLst>
                                    <p:cond delay="100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6000"/>
                            </p:stCondLst>
                            <p:childTnLst>
                              <p:par>
                                <p:cTn id="26" presetID="1" presetClass="exit" presetSubtype="0" fill="hold" grpId="2" nodeType="after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hidden"/>
                                      </p:to>
                                    </p:set>
                                  </p:childTnLst>
                                </p:cTn>
                              </p:par>
                            </p:childTnLst>
                          </p:cTn>
                        </p:par>
                        <p:par>
                          <p:cTn id="38" fill="hold">
                            <p:stCondLst>
                              <p:cond delay="6000"/>
                            </p:stCondLst>
                            <p:childTnLst>
                              <p:par>
                                <p:cTn id="39" presetID="1" presetClass="entr" presetSubtype="0" fill="hold" grpId="3" nodeType="afterEffect">
                                  <p:stCondLst>
                                    <p:cond delay="1000"/>
                                  </p:stCondLst>
                                  <p:childTnLst>
                                    <p:set>
                                      <p:cBhvr>
                                        <p:cTn id="40" dur="1" fill="hold">
                                          <p:stCondLst>
                                            <p:cond delay="0"/>
                                          </p:stCondLst>
                                        </p:cTn>
                                        <p:tgtEl>
                                          <p:spTgt spid="7"/>
                                        </p:tgtEl>
                                        <p:attrNameLst>
                                          <p:attrName>style.visibility</p:attrName>
                                        </p:attrNameLst>
                                      </p:cBhvr>
                                      <p:to>
                                        <p:strVal val="visible"/>
                                      </p:to>
                                    </p:set>
                                  </p:childTnLst>
                                </p:cTn>
                              </p:par>
                            </p:childTnLst>
                          </p:cTn>
                        </p:par>
                        <p:par>
                          <p:cTn id="41" fill="hold">
                            <p:stCondLst>
                              <p:cond delay="7000"/>
                            </p:stCondLst>
                            <p:childTnLst>
                              <p:par>
                                <p:cTn id="42" presetID="1" presetClass="entr" presetSubtype="0" fill="hold" grpId="2" nodeType="afterEffect">
                                  <p:stCondLst>
                                    <p:cond delay="1000"/>
                                  </p:stCondLst>
                                  <p:childTnLst>
                                    <p:set>
                                      <p:cBhvr>
                                        <p:cTn id="43" dur="1" fill="hold">
                                          <p:stCondLst>
                                            <p:cond delay="0"/>
                                          </p:stCondLst>
                                        </p:cTn>
                                        <p:tgtEl>
                                          <p:spTgt spid="11"/>
                                        </p:tgtEl>
                                        <p:attrNameLst>
                                          <p:attrName>style.visibility</p:attrName>
                                        </p:attrNameLst>
                                      </p:cBhvr>
                                      <p:to>
                                        <p:strVal val="visible"/>
                                      </p:to>
                                    </p:set>
                                  </p:childTnLst>
                                </p:cTn>
                              </p:par>
                            </p:childTnLst>
                          </p:cTn>
                        </p:par>
                        <p:par>
                          <p:cTn id="44" fill="hold">
                            <p:stCondLst>
                              <p:cond delay="8000"/>
                            </p:stCondLst>
                            <p:childTnLst>
                              <p:par>
                                <p:cTn id="45" presetID="1" presetClass="entr" presetSubtype="0" fill="hold" grpId="2" nodeType="afterEffect">
                                  <p:stCondLst>
                                    <p:cond delay="1000"/>
                                  </p:stCondLst>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9000"/>
                            </p:stCondLst>
                            <p:childTnLst>
                              <p:par>
                                <p:cTn id="48" presetID="1" presetClass="entr" presetSubtype="0" fill="hold" grpId="2" nodeType="afterEffect">
                                  <p:stCondLst>
                                    <p:cond delay="1000"/>
                                  </p:stCondLst>
                                  <p:childTnLst>
                                    <p:set>
                                      <p:cBhvr>
                                        <p:cTn id="49" dur="1" fill="hold">
                                          <p:stCondLst>
                                            <p:cond delay="0"/>
                                          </p:stCondLst>
                                        </p:cTn>
                                        <p:tgtEl>
                                          <p:spTgt spid="19"/>
                                        </p:tgtEl>
                                        <p:attrNameLst>
                                          <p:attrName>style.visibility</p:attrName>
                                        </p:attrNameLst>
                                      </p:cBhvr>
                                      <p:to>
                                        <p:strVal val="visible"/>
                                      </p:to>
                                    </p:set>
                                  </p:childTnLst>
                                </p:cTn>
                              </p:par>
                            </p:childTnLst>
                          </p:cTn>
                        </p:par>
                        <p:par>
                          <p:cTn id="50" fill="hold">
                            <p:stCondLst>
                              <p:cond delay="10000"/>
                            </p:stCondLst>
                            <p:childTnLst>
                              <p:par>
                                <p:cTn id="51" presetID="1" presetClass="entr" presetSubtype="0" fill="hold" grpId="2" nodeType="afterEffect">
                                  <p:stCondLst>
                                    <p:cond delay="1000"/>
                                  </p:stCondLst>
                                  <p:childTnLst>
                                    <p:set>
                                      <p:cBhvr>
                                        <p:cTn id="52" dur="1" fill="hold">
                                          <p:stCondLst>
                                            <p:cond delay="0"/>
                                          </p:stCondLst>
                                        </p:cTn>
                                        <p:tgtEl>
                                          <p:spTgt spid="23"/>
                                        </p:tgtEl>
                                        <p:attrNameLst>
                                          <p:attrName>style.visibility</p:attrName>
                                        </p:attrNameLst>
                                      </p:cBhvr>
                                      <p:to>
                                        <p:strVal val="visible"/>
                                      </p:to>
                                    </p:set>
                                  </p:childTnLst>
                                </p:cTn>
                              </p:par>
                            </p:childTnLst>
                          </p:cTn>
                        </p:par>
                        <p:par>
                          <p:cTn id="53" fill="hold">
                            <p:stCondLst>
                              <p:cond delay="11000"/>
                            </p:stCondLst>
                            <p:childTnLst>
                              <p:par>
                                <p:cTn id="54" presetID="1" presetClass="entr" presetSubtype="0" fill="hold" grpId="2" nodeType="afterEffect">
                                  <p:stCondLst>
                                    <p:cond delay="1000"/>
                                  </p:stCondLst>
                                  <p:childTnLst>
                                    <p:set>
                                      <p:cBhvr>
                                        <p:cTn id="55" dur="1" fill="hold">
                                          <p:stCondLst>
                                            <p:cond delay="0"/>
                                          </p:stCondLst>
                                        </p:cTn>
                                        <p:tgtEl>
                                          <p:spTgt spid="27"/>
                                        </p:tgtEl>
                                        <p:attrNameLst>
                                          <p:attrName>style.visibility</p:attrName>
                                        </p:attrNameLst>
                                      </p:cBhvr>
                                      <p:to>
                                        <p:strVal val="visible"/>
                                      </p:to>
                                    </p:set>
                                  </p:childTnLst>
                                </p:cTn>
                              </p:par>
                            </p:childTnLst>
                          </p:cTn>
                        </p:par>
                        <p:par>
                          <p:cTn id="56" fill="hold">
                            <p:stCondLst>
                              <p:cond delay="12000"/>
                            </p:stCondLst>
                            <p:childTnLst>
                              <p:par>
                                <p:cTn id="57" presetID="1" presetClass="entr" presetSubtype="0" fill="hold" grpId="4" nodeType="afterEffect">
                                  <p:stCondLst>
                                    <p:cond delay="1000"/>
                                  </p:stCondLst>
                                  <p:childTnLst>
                                    <p:set>
                                      <p:cBhvr>
                                        <p:cTn id="58" dur="1" fill="hold">
                                          <p:stCondLst>
                                            <p:cond delay="0"/>
                                          </p:stCondLst>
                                        </p:cTn>
                                        <p:tgtEl>
                                          <p:spTgt spid="7"/>
                                        </p:tgtEl>
                                        <p:attrNameLst>
                                          <p:attrName>style.visibility</p:attrName>
                                        </p:attrNameLst>
                                      </p:cBhvr>
                                      <p:to>
                                        <p:strVal val="visible"/>
                                      </p:to>
                                    </p:set>
                                  </p:childTnLst>
                                </p:cTn>
                              </p:par>
                            </p:childTnLst>
                          </p:cTn>
                        </p:par>
                        <p:par>
                          <p:cTn id="59" fill="hold">
                            <p:stCondLst>
                              <p:cond delay="13000"/>
                            </p:stCondLst>
                            <p:childTnLst>
                              <p:par>
                                <p:cTn id="60" presetID="1" presetClass="exit" presetSubtype="0" fill="hold" grpId="5" nodeType="afterEffect">
                                  <p:stCondLst>
                                    <p:cond delay="0"/>
                                  </p:stCondLst>
                                  <p:childTnLst>
                                    <p:set>
                                      <p:cBhvr>
                                        <p:cTn id="61" dur="1" fill="hold">
                                          <p:stCondLst>
                                            <p:cond delay="0"/>
                                          </p:stCondLst>
                                        </p:cTn>
                                        <p:tgtEl>
                                          <p:spTgt spid="7"/>
                                        </p:tgtEl>
                                        <p:attrNameLst>
                                          <p:attrName>style.visibility</p:attrName>
                                        </p:attrNameLst>
                                      </p:cBhvr>
                                      <p:to>
                                        <p:strVal val="hidden"/>
                                      </p:to>
                                    </p:set>
                                  </p:childTnLst>
                                </p:cTn>
                              </p:par>
                            </p:childTnLst>
                          </p:cTn>
                        </p:par>
                        <p:par>
                          <p:cTn id="62" fill="hold">
                            <p:stCondLst>
                              <p:cond delay="13000"/>
                            </p:stCondLst>
                            <p:childTnLst>
                              <p:par>
                                <p:cTn id="63" presetID="1" presetClass="exit" presetSubtype="0" fill="hold" grpId="3" nodeType="afterEffect">
                                  <p:stCondLst>
                                    <p:cond delay="0"/>
                                  </p:stCondLst>
                                  <p:childTnLst>
                                    <p:set>
                                      <p:cBhvr>
                                        <p:cTn id="64" dur="1" fill="hold">
                                          <p:stCondLst>
                                            <p:cond delay="0"/>
                                          </p:stCondLst>
                                        </p:cTn>
                                        <p:tgtEl>
                                          <p:spTgt spid="11"/>
                                        </p:tgtEl>
                                        <p:attrNameLst>
                                          <p:attrName>style.visibility</p:attrName>
                                        </p:attrNameLst>
                                      </p:cBhvr>
                                      <p:to>
                                        <p:strVal val="hidden"/>
                                      </p:to>
                                    </p:set>
                                  </p:childTnLst>
                                </p:cTn>
                              </p:par>
                            </p:childTnLst>
                          </p:cTn>
                        </p:par>
                        <p:par>
                          <p:cTn id="65" fill="hold">
                            <p:stCondLst>
                              <p:cond delay="13000"/>
                            </p:stCondLst>
                            <p:childTnLst>
                              <p:par>
                                <p:cTn id="66" presetID="1" presetClass="exit" presetSubtype="0" fill="hold" grpId="3" nodeType="afterEffect">
                                  <p:stCondLst>
                                    <p:cond delay="0"/>
                                  </p:stCondLst>
                                  <p:childTnLst>
                                    <p:set>
                                      <p:cBhvr>
                                        <p:cTn id="67" dur="1" fill="hold">
                                          <p:stCondLst>
                                            <p:cond delay="0"/>
                                          </p:stCondLst>
                                        </p:cTn>
                                        <p:tgtEl>
                                          <p:spTgt spid="15"/>
                                        </p:tgtEl>
                                        <p:attrNameLst>
                                          <p:attrName>style.visibility</p:attrName>
                                        </p:attrNameLst>
                                      </p:cBhvr>
                                      <p:to>
                                        <p:strVal val="hidden"/>
                                      </p:to>
                                    </p:set>
                                  </p:childTnLst>
                                </p:cTn>
                              </p:par>
                            </p:childTnLst>
                          </p:cTn>
                        </p:par>
                        <p:par>
                          <p:cTn id="68" fill="hold">
                            <p:stCondLst>
                              <p:cond delay="13000"/>
                            </p:stCondLst>
                            <p:childTnLst>
                              <p:par>
                                <p:cTn id="69" presetID="1" presetClass="exit" presetSubtype="0" fill="hold" grpId="3" nodeType="after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par>
                          <p:cTn id="71" fill="hold">
                            <p:stCondLst>
                              <p:cond delay="13000"/>
                            </p:stCondLst>
                            <p:childTnLst>
                              <p:par>
                                <p:cTn id="72" presetID="1" presetClass="exit" presetSubtype="0" fill="hold" grpId="3" nodeType="afterEffect">
                                  <p:stCondLst>
                                    <p:cond delay="0"/>
                                  </p:stCondLst>
                                  <p:childTnLst>
                                    <p:set>
                                      <p:cBhvr>
                                        <p:cTn id="73" dur="1" fill="hold">
                                          <p:stCondLst>
                                            <p:cond delay="0"/>
                                          </p:stCondLst>
                                        </p:cTn>
                                        <p:tgtEl>
                                          <p:spTgt spid="23"/>
                                        </p:tgtEl>
                                        <p:attrNameLst>
                                          <p:attrName>style.visibility</p:attrName>
                                        </p:attrNameLst>
                                      </p:cBhvr>
                                      <p:to>
                                        <p:strVal val="hidden"/>
                                      </p:to>
                                    </p:set>
                                  </p:childTnLst>
                                </p:cTn>
                              </p:par>
                            </p:childTnLst>
                          </p:cTn>
                        </p:par>
                        <p:par>
                          <p:cTn id="74" fill="hold">
                            <p:stCondLst>
                              <p:cond delay="13000"/>
                            </p:stCondLst>
                            <p:childTnLst>
                              <p:par>
                                <p:cTn id="75" presetID="1" presetClass="exit" presetSubtype="0" fill="hold" grpId="3" nodeType="afterEffect">
                                  <p:stCondLst>
                                    <p:cond delay="0"/>
                                  </p:stCondLst>
                                  <p:childTnLst>
                                    <p:set>
                                      <p:cBhvr>
                                        <p:cTn id="76" dur="1" fill="hold">
                                          <p:stCondLst>
                                            <p:cond delay="0"/>
                                          </p:stCondLst>
                                        </p:cTn>
                                        <p:tgtEl>
                                          <p:spTgt spid="27"/>
                                        </p:tgtEl>
                                        <p:attrNameLst>
                                          <p:attrName>style.visibility</p:attrName>
                                        </p:attrNameLst>
                                      </p:cBhvr>
                                      <p:to>
                                        <p:strVal val="hidden"/>
                                      </p:to>
                                    </p:set>
                                  </p:childTnLst>
                                </p:cTn>
                              </p:par>
                            </p:childTnLst>
                          </p:cTn>
                        </p:par>
                        <p:par>
                          <p:cTn id="77" fill="hold">
                            <p:stCondLst>
                              <p:cond delay="13000"/>
                            </p:stCondLst>
                            <p:childTnLst>
                              <p:par>
                                <p:cTn id="78" presetID="1" presetClass="entr" presetSubtype="0" fill="hold" grpId="6" nodeType="afterEffect">
                                  <p:stCondLst>
                                    <p:cond delay="1000"/>
                                  </p:stCondLst>
                                  <p:childTnLst>
                                    <p:set>
                                      <p:cBhvr>
                                        <p:cTn id="79" dur="1" fill="hold">
                                          <p:stCondLst>
                                            <p:cond delay="0"/>
                                          </p:stCondLst>
                                        </p:cTn>
                                        <p:tgtEl>
                                          <p:spTgt spid="7"/>
                                        </p:tgtEl>
                                        <p:attrNameLst>
                                          <p:attrName>style.visibility</p:attrName>
                                        </p:attrNameLst>
                                      </p:cBhvr>
                                      <p:to>
                                        <p:strVal val="visible"/>
                                      </p:to>
                                    </p:set>
                                  </p:childTnLst>
                                </p:cTn>
                              </p:par>
                            </p:childTnLst>
                          </p:cTn>
                        </p:par>
                        <p:par>
                          <p:cTn id="80" fill="hold">
                            <p:stCondLst>
                              <p:cond delay="14000"/>
                            </p:stCondLst>
                            <p:childTnLst>
                              <p:par>
                                <p:cTn id="81" presetID="1" presetClass="entr" presetSubtype="0" fill="hold" grpId="4" nodeType="afterEffect">
                                  <p:stCondLst>
                                    <p:cond delay="1000"/>
                                  </p:stCondLst>
                                  <p:childTnLst>
                                    <p:set>
                                      <p:cBhvr>
                                        <p:cTn id="82" dur="1" fill="hold">
                                          <p:stCondLst>
                                            <p:cond delay="0"/>
                                          </p:stCondLst>
                                        </p:cTn>
                                        <p:tgtEl>
                                          <p:spTgt spid="11"/>
                                        </p:tgtEl>
                                        <p:attrNameLst>
                                          <p:attrName>style.visibility</p:attrName>
                                        </p:attrNameLst>
                                      </p:cBhvr>
                                      <p:to>
                                        <p:strVal val="visible"/>
                                      </p:to>
                                    </p:set>
                                  </p:childTnLst>
                                </p:cTn>
                              </p:par>
                            </p:childTnLst>
                          </p:cTn>
                        </p:par>
                        <p:par>
                          <p:cTn id="83" fill="hold">
                            <p:stCondLst>
                              <p:cond delay="15000"/>
                            </p:stCondLst>
                            <p:childTnLst>
                              <p:par>
                                <p:cTn id="84" presetID="1" presetClass="entr" presetSubtype="0" fill="hold" grpId="4" nodeType="afterEffect">
                                  <p:stCondLst>
                                    <p:cond delay="1000"/>
                                  </p:stCondLst>
                                  <p:childTnLst>
                                    <p:set>
                                      <p:cBhvr>
                                        <p:cTn id="85" dur="1" fill="hold">
                                          <p:stCondLst>
                                            <p:cond delay="0"/>
                                          </p:stCondLst>
                                        </p:cTn>
                                        <p:tgtEl>
                                          <p:spTgt spid="15"/>
                                        </p:tgtEl>
                                        <p:attrNameLst>
                                          <p:attrName>style.visibility</p:attrName>
                                        </p:attrNameLst>
                                      </p:cBhvr>
                                      <p:to>
                                        <p:strVal val="visible"/>
                                      </p:to>
                                    </p:set>
                                  </p:childTnLst>
                                </p:cTn>
                              </p:par>
                            </p:childTnLst>
                          </p:cTn>
                        </p:par>
                        <p:par>
                          <p:cTn id="86" fill="hold">
                            <p:stCondLst>
                              <p:cond delay="16000"/>
                            </p:stCondLst>
                            <p:childTnLst>
                              <p:par>
                                <p:cTn id="87" presetID="1" presetClass="entr" presetSubtype="0" fill="hold" grpId="4" nodeType="afterEffect">
                                  <p:stCondLst>
                                    <p:cond delay="1000"/>
                                  </p:stCondLst>
                                  <p:childTnLst>
                                    <p:set>
                                      <p:cBhvr>
                                        <p:cTn id="88" dur="1" fill="hold">
                                          <p:stCondLst>
                                            <p:cond delay="0"/>
                                          </p:stCondLst>
                                        </p:cTn>
                                        <p:tgtEl>
                                          <p:spTgt spid="19"/>
                                        </p:tgtEl>
                                        <p:attrNameLst>
                                          <p:attrName>style.visibility</p:attrName>
                                        </p:attrNameLst>
                                      </p:cBhvr>
                                      <p:to>
                                        <p:strVal val="visible"/>
                                      </p:to>
                                    </p:set>
                                  </p:childTnLst>
                                </p:cTn>
                              </p:par>
                            </p:childTnLst>
                          </p:cTn>
                        </p:par>
                        <p:par>
                          <p:cTn id="89" fill="hold">
                            <p:stCondLst>
                              <p:cond delay="17000"/>
                            </p:stCondLst>
                            <p:childTnLst>
                              <p:par>
                                <p:cTn id="90" presetID="1" presetClass="entr" presetSubtype="0" fill="hold" grpId="4" nodeType="afterEffect">
                                  <p:stCondLst>
                                    <p:cond delay="1000"/>
                                  </p:stCondLst>
                                  <p:childTnLst>
                                    <p:set>
                                      <p:cBhvr>
                                        <p:cTn id="91" dur="1" fill="hold">
                                          <p:stCondLst>
                                            <p:cond delay="0"/>
                                          </p:stCondLst>
                                        </p:cTn>
                                        <p:tgtEl>
                                          <p:spTgt spid="23"/>
                                        </p:tgtEl>
                                        <p:attrNameLst>
                                          <p:attrName>style.visibility</p:attrName>
                                        </p:attrNameLst>
                                      </p:cBhvr>
                                      <p:to>
                                        <p:strVal val="visible"/>
                                      </p:to>
                                    </p:set>
                                  </p:childTnLst>
                                </p:cTn>
                              </p:par>
                            </p:childTnLst>
                          </p:cTn>
                        </p:par>
                        <p:par>
                          <p:cTn id="92" fill="hold">
                            <p:stCondLst>
                              <p:cond delay="18000"/>
                            </p:stCondLst>
                            <p:childTnLst>
                              <p:par>
                                <p:cTn id="93" presetID="1" presetClass="entr" presetSubtype="0" fill="hold" grpId="4" nodeType="afterEffect">
                                  <p:stCondLst>
                                    <p:cond delay="100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P spid="7" grpId="5" animBg="1"/>
      <p:bldP spid="7" grpId="6" animBg="1"/>
      <p:bldP spid="11" grpId="0" animBg="1"/>
      <p:bldP spid="11" grpId="1" animBg="1"/>
      <p:bldP spid="11" grpId="2" animBg="1"/>
      <p:bldP spid="11" grpId="3" animBg="1"/>
      <p:bldP spid="11" grpId="4" animBg="1"/>
      <p:bldP spid="15" grpId="0" animBg="1"/>
      <p:bldP spid="15" grpId="1" animBg="1"/>
      <p:bldP spid="15" grpId="2" animBg="1"/>
      <p:bldP spid="15" grpId="3" animBg="1"/>
      <p:bldP spid="15" grpId="4" animBg="1"/>
      <p:bldP spid="19" grpId="0" animBg="1"/>
      <p:bldP spid="19" grpId="1" animBg="1"/>
      <p:bldP spid="19" grpId="2" animBg="1"/>
      <p:bldP spid="19" grpId="3" animBg="1"/>
      <p:bldP spid="19" grpId="4" animBg="1"/>
      <p:bldP spid="23" grpId="0" animBg="1"/>
      <p:bldP spid="23" grpId="1" animBg="1"/>
      <p:bldP spid="23" grpId="2" animBg="1"/>
      <p:bldP spid="23" grpId="3" animBg="1"/>
      <p:bldP spid="23" grpId="4" animBg="1"/>
      <p:bldP spid="27" grpId="0" animBg="1"/>
      <p:bldP spid="27" grpId="1" animBg="1"/>
      <p:bldP spid="27" grpId="2" animBg="1"/>
      <p:bldP spid="27" grpId="3" animBg="1"/>
      <p:bldP spid="27" grpId="4"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1062615" cy="1325563"/>
          </a:xfrm>
        </p:spPr>
        <p:txBody>
          <a:bodyPr/>
          <a:lstStyle/>
          <a:p>
            <a:r>
              <a:rPr lang="en-US"/>
              <a:t>Chargeback and Show back</a:t>
            </a:r>
          </a:p>
        </p:txBody>
      </p:sp>
      <p:pic>
        <p:nvPicPr>
          <p:cNvPr id="3" name="Picture 2"/>
          <p:cNvPicPr/>
          <p:nvPr/>
        </p:nvPicPr>
        <p:blipFill>
          <a:blip r:embed="rId2"/>
          <a:stretch>
            <a:fillRect/>
          </a:stretch>
        </p:blipFill>
        <p:spPr>
          <a:xfrm>
            <a:off x="2547597" y="1385397"/>
            <a:ext cx="7221436" cy="4980679"/>
          </a:xfrm>
          <a:prstGeom prst="rect">
            <a:avLst/>
          </a:prstGeom>
        </p:spPr>
      </p:pic>
    </p:spTree>
    <p:extLst>
      <p:ext uri="{BB962C8B-B14F-4D97-AF65-F5344CB8AC3E}">
        <p14:creationId xmlns:p14="http://schemas.microsoft.com/office/powerpoint/2010/main" val="913732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7315200" cy="1325563"/>
          </a:xfrm>
        </p:spPr>
        <p:txBody>
          <a:bodyPr/>
          <a:lstStyle/>
          <a:p>
            <a:r>
              <a:rPr lang="en-US" dirty="0"/>
              <a:t>Orchestration</a:t>
            </a:r>
          </a:p>
        </p:txBody>
      </p:sp>
      <p:pic>
        <p:nvPicPr>
          <p:cNvPr id="3" name="Picture 2"/>
          <p:cNvPicPr>
            <a:picLocks noChangeAspect="1"/>
          </p:cNvPicPr>
          <p:nvPr/>
        </p:nvPicPr>
        <p:blipFill>
          <a:blip r:embed="rId2"/>
          <a:stretch>
            <a:fillRect/>
          </a:stretch>
        </p:blipFill>
        <p:spPr>
          <a:xfrm>
            <a:off x="936272" y="1365760"/>
            <a:ext cx="10652181" cy="4930868"/>
          </a:xfrm>
          <a:prstGeom prst="rect">
            <a:avLst/>
          </a:prstGeom>
        </p:spPr>
      </p:pic>
    </p:spTree>
    <p:extLst>
      <p:ext uri="{BB962C8B-B14F-4D97-AF65-F5344CB8AC3E}">
        <p14:creationId xmlns:p14="http://schemas.microsoft.com/office/powerpoint/2010/main" val="2760849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7315200" cy="1325563"/>
          </a:xfrm>
        </p:spPr>
        <p:txBody>
          <a:bodyPr/>
          <a:lstStyle/>
          <a:p>
            <a:r>
              <a:rPr lang="en-US" dirty="0"/>
              <a:t>Configuration Management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916" y="1243369"/>
            <a:ext cx="4947928" cy="5060847"/>
          </a:xfrm>
          <a:prstGeom prst="rect">
            <a:avLst/>
          </a:prstGeom>
        </p:spPr>
      </p:pic>
      <p:sp>
        <p:nvSpPr>
          <p:cNvPr id="5" name="Rounded Rectangle 80"/>
          <p:cNvSpPr>
            <a:spLocks noChangeArrowheads="1"/>
          </p:cNvSpPr>
          <p:nvPr/>
        </p:nvSpPr>
        <p:spPr bwMode="auto">
          <a:xfrm>
            <a:off x="1172639" y="2760975"/>
            <a:ext cx="4470230" cy="2453358"/>
          </a:xfrm>
          <a:prstGeom prst="roundRect">
            <a:avLst>
              <a:gd name="adj" fmla="val 2410"/>
            </a:avLst>
          </a:prstGeom>
          <a:solidFill>
            <a:srgbClr val="404040"/>
          </a:solidFill>
          <a:ln>
            <a:headEnd/>
            <a:tailEnd/>
          </a:ln>
        </p:spPr>
        <p:style>
          <a:lnRef idx="3">
            <a:schemeClr val="lt1"/>
          </a:lnRef>
          <a:fillRef idx="1">
            <a:schemeClr val="accent4"/>
          </a:fillRef>
          <a:effectRef idx="1">
            <a:schemeClr val="accent4"/>
          </a:effectRef>
          <a:fontRef idx="minor">
            <a:schemeClr val="lt1"/>
          </a:fontRef>
        </p:style>
        <p:txBody>
          <a:bodyPr anchor="t"/>
          <a:lstStyle/>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Manage Drift</a:t>
            </a:r>
          </a:p>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Infrastructure as Code</a:t>
            </a:r>
          </a:p>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Application Deployments</a:t>
            </a:r>
          </a:p>
          <a:p>
            <a:pPr marL="285750" lvl="1" indent="-285750" defTabSz="1043064">
              <a:lnSpc>
                <a:spcPct val="150000"/>
              </a:lnSpc>
              <a:spcAft>
                <a:spcPct val="15000"/>
              </a:spcAft>
              <a:buFont typeface="Wingdings" panose="05000000000000000000" pitchFamily="2" charset="2"/>
              <a:buChar char="ü"/>
              <a:tabLst>
                <a:tab pos="2691477" algn="l"/>
                <a:tab pos="2751081" algn="l"/>
              </a:tabLst>
            </a:pPr>
            <a:r>
              <a:rPr lang="en-US" sz="2400" b="1" dirty="0">
                <a:solidFill>
                  <a:srgbClr val="FFFFFF"/>
                </a:solidFill>
                <a:cs typeface="Calibri"/>
              </a:rPr>
              <a:t>Repeatability</a:t>
            </a:r>
          </a:p>
        </p:txBody>
      </p:sp>
      <p:sp>
        <p:nvSpPr>
          <p:cNvPr id="6" name="Freeform 5"/>
          <p:cNvSpPr/>
          <p:nvPr/>
        </p:nvSpPr>
        <p:spPr>
          <a:xfrm>
            <a:off x="1172639" y="1719340"/>
            <a:ext cx="4487581" cy="958500"/>
          </a:xfrm>
          <a:custGeom>
            <a:avLst/>
            <a:gdLst>
              <a:gd name="connsiteX0" fmla="*/ 0 w 2553890"/>
              <a:gd name="connsiteY0" fmla="*/ 0 h 1021556"/>
              <a:gd name="connsiteX1" fmla="*/ 2553890 w 2553890"/>
              <a:gd name="connsiteY1" fmla="*/ 0 h 1021556"/>
              <a:gd name="connsiteX2" fmla="*/ 2553890 w 2553890"/>
              <a:gd name="connsiteY2" fmla="*/ 1021556 h 1021556"/>
              <a:gd name="connsiteX3" fmla="*/ 0 w 2553890"/>
              <a:gd name="connsiteY3" fmla="*/ 1021556 h 1021556"/>
              <a:gd name="connsiteX4" fmla="*/ 0 w 2553890"/>
              <a:gd name="connsiteY4" fmla="*/ 0 h 102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890" h="1021556">
                <a:moveTo>
                  <a:pt x="0" y="0"/>
                </a:moveTo>
                <a:lnTo>
                  <a:pt x="2553890" y="0"/>
                </a:lnTo>
                <a:lnTo>
                  <a:pt x="2553890" y="1021556"/>
                </a:lnTo>
                <a:lnTo>
                  <a:pt x="0" y="1021556"/>
                </a:lnTo>
                <a:lnTo>
                  <a:pt x="0" y="0"/>
                </a:lnTo>
                <a:close/>
              </a:path>
            </a:pathLst>
          </a:custGeom>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spcFirstLastPara="0" vert="horz" wrap="square" lIns="170688" tIns="97536" rIns="170688" bIns="97536" numCol="1" spcCol="1270" anchor="ctr" anchorCtr="0">
            <a:noAutofit/>
          </a:bodyPr>
          <a:lstStyle/>
          <a:p>
            <a:pPr marL="64372" algn="ctr" defTabSz="1668902">
              <a:lnSpc>
                <a:spcPts val="2347"/>
              </a:lnSpc>
              <a:spcAft>
                <a:spcPts val="0"/>
              </a:spcAft>
            </a:pPr>
            <a:r>
              <a:rPr lang="en-US" sz="2400" b="1" dirty="0">
                <a:solidFill>
                  <a:schemeClr val="bg1"/>
                </a:solidFill>
              </a:rPr>
              <a:t>Configuration Management Benefits</a:t>
            </a:r>
          </a:p>
        </p:txBody>
      </p:sp>
    </p:spTree>
    <p:extLst>
      <p:ext uri="{BB962C8B-B14F-4D97-AF65-F5344CB8AC3E}">
        <p14:creationId xmlns:p14="http://schemas.microsoft.com/office/powerpoint/2010/main" val="2933006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7315200" cy="1325563"/>
          </a:xfrm>
        </p:spPr>
        <p:txBody>
          <a:bodyPr/>
          <a:lstStyle/>
          <a:p>
            <a:r>
              <a:rPr lang="en-US" dirty="0"/>
              <a:t>Infrastructure as Code</a:t>
            </a:r>
          </a:p>
        </p:txBody>
      </p:sp>
      <p:sp>
        <p:nvSpPr>
          <p:cNvPr id="3" name="Rectangle 2"/>
          <p:cNvSpPr/>
          <p:nvPr/>
        </p:nvSpPr>
        <p:spPr>
          <a:xfrm rot="5400000">
            <a:off x="2783978" y="3162485"/>
            <a:ext cx="437758" cy="2066414"/>
          </a:xfrm>
          <a:prstGeom prst="rect">
            <a:avLst/>
          </a:prstGeom>
          <a:solidFill>
            <a:srgbClr val="7F7F7F"/>
          </a:solidFill>
          <a:ln w="762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1688827" y="4414571"/>
            <a:ext cx="8331298" cy="877824"/>
          </a:xfrm>
          <a:prstGeom prst="roundRect">
            <a:avLst/>
          </a:prstGeom>
          <a:solidFill>
            <a:schemeClr val="bg1"/>
          </a:solidFill>
          <a:ln w="762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5400000">
            <a:off x="2783978" y="1120407"/>
            <a:ext cx="437758" cy="2066414"/>
          </a:xfrm>
          <a:prstGeom prst="rect">
            <a:avLst/>
          </a:prstGeom>
          <a:solidFill>
            <a:srgbClr val="7F7F7F"/>
          </a:solidFill>
          <a:ln w="762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1688827" y="2293426"/>
            <a:ext cx="8331298" cy="872462"/>
          </a:xfrm>
          <a:prstGeom prst="roundRect">
            <a:avLst/>
          </a:prstGeom>
          <a:solidFill>
            <a:schemeClr val="bg1"/>
          </a:solidFill>
          <a:ln w="762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3468775" y="3391050"/>
            <a:ext cx="4820832" cy="363701"/>
            <a:chOff x="653142" y="1661917"/>
            <a:chExt cx="6789058" cy="1159889"/>
          </a:xfrm>
          <a:solidFill>
            <a:schemeClr val="accent1"/>
          </a:solidFill>
        </p:grpSpPr>
        <p:sp>
          <p:nvSpPr>
            <p:cNvPr id="8" name="Rectangle 7"/>
            <p:cNvSpPr/>
            <p:nvPr/>
          </p:nvSpPr>
          <p:spPr>
            <a:xfrm>
              <a:off x="653143" y="1814019"/>
              <a:ext cx="6789057" cy="624830"/>
            </a:xfrm>
            <a:prstGeom prst="rect">
              <a:avLst/>
            </a:prstGeom>
            <a:grp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653142" y="2438848"/>
              <a:ext cx="6789057" cy="382958"/>
            </a:xfrm>
            <a:prstGeom prst="triangle">
              <a:avLst/>
            </a:prstGeom>
            <a:grp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375148" y="1661917"/>
              <a:ext cx="3348278" cy="981540"/>
            </a:xfrm>
            <a:prstGeom prst="rect">
              <a:avLst/>
            </a:prstGeom>
            <a:noFill/>
            <a:ln>
              <a:noFill/>
            </a:ln>
          </p:spPr>
          <p:txBody>
            <a:bodyPr wrap="none" rtlCol="0" anchor="ctr">
              <a:spAutoFit/>
            </a:bodyPr>
            <a:lstStyle/>
            <a:p>
              <a:pPr algn="ctr"/>
              <a:r>
                <a:rPr lang="en-US" sz="1400" b="1" dirty="0">
                  <a:solidFill>
                    <a:schemeClr val="bg1"/>
                  </a:solidFill>
                </a:rPr>
                <a:t>Compose Application Stacks</a:t>
              </a:r>
            </a:p>
          </p:txBody>
        </p:sp>
      </p:grpSp>
      <p:sp>
        <p:nvSpPr>
          <p:cNvPr id="11" name="TextBox 10"/>
          <p:cNvSpPr txBox="1"/>
          <p:nvPr/>
        </p:nvSpPr>
        <p:spPr>
          <a:xfrm>
            <a:off x="1969650" y="1895789"/>
            <a:ext cx="2066414" cy="338554"/>
          </a:xfrm>
          <a:prstGeom prst="rect">
            <a:avLst/>
          </a:prstGeom>
          <a:noFill/>
        </p:spPr>
        <p:txBody>
          <a:bodyPr wrap="square" rtlCol="0">
            <a:spAutoFit/>
          </a:bodyPr>
          <a:lstStyle/>
          <a:p>
            <a:pPr algn="ctr"/>
            <a:r>
              <a:rPr lang="en-US" sz="1600" b="1" dirty="0">
                <a:solidFill>
                  <a:schemeClr val="bg1"/>
                </a:solidFill>
              </a:rPr>
              <a:t>Modules</a:t>
            </a:r>
          </a:p>
        </p:txBody>
      </p:sp>
      <p:grpSp>
        <p:nvGrpSpPr>
          <p:cNvPr id="12" name="Group 11"/>
          <p:cNvGrpSpPr/>
          <p:nvPr/>
        </p:nvGrpSpPr>
        <p:grpSpPr>
          <a:xfrm>
            <a:off x="1969650" y="2387999"/>
            <a:ext cx="924593" cy="741500"/>
            <a:chOff x="723411" y="1336170"/>
            <a:chExt cx="924593" cy="741500"/>
          </a:xfrm>
        </p:grpSpPr>
        <p:sp>
          <p:nvSpPr>
            <p:cNvPr id="13" name="TextBox 12"/>
            <p:cNvSpPr txBox="1"/>
            <p:nvPr/>
          </p:nvSpPr>
          <p:spPr>
            <a:xfrm>
              <a:off x="723411" y="1677560"/>
              <a:ext cx="924593" cy="400110"/>
            </a:xfrm>
            <a:prstGeom prst="rect">
              <a:avLst/>
            </a:prstGeom>
            <a:noFill/>
          </p:spPr>
          <p:txBody>
            <a:bodyPr wrap="square" rtlCol="0">
              <a:spAutoFit/>
            </a:bodyPr>
            <a:lstStyle/>
            <a:p>
              <a:pPr algn="ctr"/>
              <a:r>
                <a:rPr lang="en-US" sz="1000" b="1" dirty="0">
                  <a:solidFill>
                    <a:schemeClr val="tx1">
                      <a:lumMod val="65000"/>
                      <a:lumOff val="35000"/>
                    </a:schemeClr>
                  </a:solidFill>
                </a:rPr>
                <a:t>WINDOWS</a:t>
              </a:r>
              <a:br>
                <a:rPr lang="en-US" sz="1000" b="1" dirty="0">
                  <a:solidFill>
                    <a:schemeClr val="tx1">
                      <a:lumMod val="65000"/>
                      <a:lumOff val="35000"/>
                    </a:schemeClr>
                  </a:solidFill>
                </a:rPr>
              </a:br>
              <a:r>
                <a:rPr lang="en-US" sz="1000" b="1" dirty="0">
                  <a:solidFill>
                    <a:schemeClr val="tx1">
                      <a:lumMod val="65000"/>
                      <a:lumOff val="35000"/>
                    </a:schemeClr>
                  </a:solidFill>
                </a:rPr>
                <a:t>(BASE OS)</a:t>
              </a:r>
            </a:p>
          </p:txBody>
        </p:sp>
        <p:grpSp>
          <p:nvGrpSpPr>
            <p:cNvPr id="14" name="Group 13"/>
            <p:cNvGrpSpPr/>
            <p:nvPr/>
          </p:nvGrpSpPr>
          <p:grpSpPr>
            <a:xfrm>
              <a:off x="1000812" y="1336170"/>
              <a:ext cx="369791" cy="369790"/>
              <a:chOff x="7939852" y="746644"/>
              <a:chExt cx="865482" cy="865482"/>
            </a:xfrm>
          </p:grpSpPr>
          <p:sp>
            <p:nvSpPr>
              <p:cNvPr id="15" name="Rectangle 14"/>
              <p:cNvSpPr/>
              <p:nvPr/>
            </p:nvSpPr>
            <p:spPr>
              <a:xfrm>
                <a:off x="7939852" y="746644"/>
                <a:ext cx="432741" cy="432741"/>
              </a:xfrm>
              <a:prstGeom prst="rect">
                <a:avLst/>
              </a:prstGeom>
              <a:solidFill>
                <a:schemeClr val="accent1"/>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Rectangle 15"/>
              <p:cNvSpPr/>
              <p:nvPr/>
            </p:nvSpPr>
            <p:spPr>
              <a:xfrm>
                <a:off x="8372593" y="746644"/>
                <a:ext cx="432741" cy="432741"/>
              </a:xfrm>
              <a:prstGeom prst="rect">
                <a:avLst/>
              </a:prstGeom>
              <a:solidFill>
                <a:schemeClr val="tx1">
                  <a:lumMod val="65000"/>
                  <a:lumOff val="3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16"/>
              <p:cNvSpPr/>
              <p:nvPr/>
            </p:nvSpPr>
            <p:spPr>
              <a:xfrm>
                <a:off x="7939852" y="1179385"/>
                <a:ext cx="432741" cy="432741"/>
              </a:xfrm>
              <a:prstGeom prst="rect">
                <a:avLst/>
              </a:prstGeom>
              <a:solidFill>
                <a:schemeClr val="tx1">
                  <a:lumMod val="65000"/>
                  <a:lumOff val="3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8" name="Rectangle 17"/>
              <p:cNvSpPr/>
              <p:nvPr/>
            </p:nvSpPr>
            <p:spPr>
              <a:xfrm>
                <a:off x="8372593" y="1179385"/>
                <a:ext cx="432741" cy="432741"/>
              </a:xfrm>
              <a:prstGeom prst="rect">
                <a:avLst/>
              </a:prstGeom>
              <a:solidFill>
                <a:schemeClr val="accent1"/>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grpSp>
        <p:nvGrpSpPr>
          <p:cNvPr id="19" name="Group 18"/>
          <p:cNvGrpSpPr/>
          <p:nvPr/>
        </p:nvGrpSpPr>
        <p:grpSpPr>
          <a:xfrm>
            <a:off x="5918814" y="2435735"/>
            <a:ext cx="804615" cy="646028"/>
            <a:chOff x="4672575" y="1431642"/>
            <a:chExt cx="804615" cy="646028"/>
          </a:xfrm>
        </p:grpSpPr>
        <p:sp>
          <p:nvSpPr>
            <p:cNvPr id="20" name="TextBox 19"/>
            <p:cNvSpPr txBox="1"/>
            <p:nvPr/>
          </p:nvSpPr>
          <p:spPr>
            <a:xfrm>
              <a:off x="4672575" y="1831449"/>
              <a:ext cx="804615" cy="246221"/>
            </a:xfrm>
            <a:prstGeom prst="rect">
              <a:avLst/>
            </a:prstGeom>
            <a:noFill/>
          </p:spPr>
          <p:txBody>
            <a:bodyPr wrap="square" rtlCol="0">
              <a:spAutoFit/>
            </a:bodyPr>
            <a:lstStyle/>
            <a:p>
              <a:pPr algn="ctr"/>
              <a:r>
                <a:rPr lang="en-US" sz="1000" b="1" dirty="0">
                  <a:solidFill>
                    <a:schemeClr val="tx1">
                      <a:lumMod val="65000"/>
                      <a:lumOff val="35000"/>
                    </a:schemeClr>
                  </a:solidFill>
                </a:rPr>
                <a:t>SECURITY</a:t>
              </a:r>
            </a:p>
          </p:txBody>
        </p:sp>
        <p:grpSp>
          <p:nvGrpSpPr>
            <p:cNvPr id="21" name="Group 20"/>
            <p:cNvGrpSpPr/>
            <p:nvPr/>
          </p:nvGrpSpPr>
          <p:grpSpPr>
            <a:xfrm>
              <a:off x="4951447" y="1431642"/>
              <a:ext cx="246871" cy="333201"/>
              <a:chOff x="4636472" y="1293322"/>
              <a:chExt cx="349400" cy="471582"/>
            </a:xfrm>
          </p:grpSpPr>
          <p:sp>
            <p:nvSpPr>
              <p:cNvPr id="22" name="Rounded Rectangle 21"/>
              <p:cNvSpPr/>
              <p:nvPr/>
            </p:nvSpPr>
            <p:spPr>
              <a:xfrm>
                <a:off x="4703222" y="1293322"/>
                <a:ext cx="215900" cy="438150"/>
              </a:xfrm>
              <a:prstGeom prst="roundRect">
                <a:avLst>
                  <a:gd name="adj" fmla="val 50000"/>
                </a:avLst>
              </a:prstGeom>
              <a:solidFill>
                <a:srgbClr val="FFFFFF"/>
              </a:solidFill>
              <a:ln w="571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3" name="Rounded Rectangle 22"/>
              <p:cNvSpPr/>
              <p:nvPr/>
            </p:nvSpPr>
            <p:spPr>
              <a:xfrm>
                <a:off x="4636472" y="1449228"/>
                <a:ext cx="349400" cy="315676"/>
              </a:xfrm>
              <a:prstGeom prst="roundRect">
                <a:avLst/>
              </a:prstGeom>
              <a:solidFill>
                <a:srgbClr val="96172D"/>
              </a:solidFill>
              <a:ln>
                <a:solidFill>
                  <a:srgbClr val="9617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4" name="Oval 23"/>
              <p:cNvSpPr/>
              <p:nvPr/>
            </p:nvSpPr>
            <p:spPr>
              <a:xfrm>
                <a:off x="4764031" y="1519908"/>
                <a:ext cx="94282" cy="94282"/>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5" name="Rounded Rectangle 24"/>
              <p:cNvSpPr/>
              <p:nvPr/>
            </p:nvSpPr>
            <p:spPr>
              <a:xfrm>
                <a:off x="4788313" y="1534068"/>
                <a:ext cx="45719" cy="183009"/>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grpSp>
        <p:nvGrpSpPr>
          <p:cNvPr id="26" name="Group 25"/>
          <p:cNvGrpSpPr/>
          <p:nvPr/>
        </p:nvGrpSpPr>
        <p:grpSpPr>
          <a:xfrm>
            <a:off x="7237219" y="2370980"/>
            <a:ext cx="1023306" cy="775539"/>
            <a:chOff x="5990980" y="1302131"/>
            <a:chExt cx="1023306" cy="775539"/>
          </a:xfrm>
        </p:grpSpPr>
        <p:sp>
          <p:nvSpPr>
            <p:cNvPr id="27" name="TextBox 26"/>
            <p:cNvSpPr txBox="1"/>
            <p:nvPr/>
          </p:nvSpPr>
          <p:spPr>
            <a:xfrm>
              <a:off x="5990980" y="1677560"/>
              <a:ext cx="1023306" cy="400110"/>
            </a:xfrm>
            <a:prstGeom prst="rect">
              <a:avLst/>
            </a:prstGeom>
            <a:noFill/>
          </p:spPr>
          <p:txBody>
            <a:bodyPr wrap="square" rtlCol="0">
              <a:spAutoFit/>
            </a:bodyPr>
            <a:lstStyle/>
            <a:p>
              <a:pPr algn="ctr"/>
              <a:r>
                <a:rPr lang="en-US" sz="1000" b="1" dirty="0">
                  <a:solidFill>
                    <a:schemeClr val="tx1">
                      <a:lumMod val="65000"/>
                      <a:lumOff val="35000"/>
                    </a:schemeClr>
                  </a:solidFill>
                </a:rPr>
                <a:t>APACHE</a:t>
              </a:r>
            </a:p>
            <a:p>
              <a:pPr algn="ctr"/>
              <a:r>
                <a:rPr lang="en-US" sz="1000" b="1" dirty="0">
                  <a:solidFill>
                    <a:schemeClr val="tx1">
                      <a:lumMod val="65000"/>
                      <a:lumOff val="35000"/>
                    </a:schemeClr>
                  </a:solidFill>
                </a:rPr>
                <a:t>WEB SERVER</a:t>
              </a:r>
            </a:p>
          </p:txBody>
        </p:sp>
        <p:grpSp>
          <p:nvGrpSpPr>
            <p:cNvPr id="28" name="Group 27"/>
            <p:cNvGrpSpPr/>
            <p:nvPr/>
          </p:nvGrpSpPr>
          <p:grpSpPr>
            <a:xfrm>
              <a:off x="6419482" y="1302131"/>
              <a:ext cx="166303" cy="396716"/>
              <a:chOff x="5309882" y="1152227"/>
              <a:chExt cx="284290" cy="678174"/>
            </a:xfrm>
          </p:grpSpPr>
          <p:sp>
            <p:nvSpPr>
              <p:cNvPr id="29" name="Oval 28"/>
              <p:cNvSpPr/>
              <p:nvPr/>
            </p:nvSpPr>
            <p:spPr>
              <a:xfrm rot="1507854">
                <a:off x="5368747" y="1200551"/>
                <a:ext cx="225425" cy="568838"/>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0" name="Isosceles Triangle 29"/>
              <p:cNvSpPr/>
              <p:nvPr/>
            </p:nvSpPr>
            <p:spPr>
              <a:xfrm rot="10206417">
                <a:off x="5466016" y="1156520"/>
                <a:ext cx="95170" cy="18305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1" name="Isosceles Triangle 30"/>
              <p:cNvSpPr/>
              <p:nvPr/>
            </p:nvSpPr>
            <p:spPr>
              <a:xfrm rot="10206417">
                <a:off x="5475323" y="1152227"/>
                <a:ext cx="78155" cy="15032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2" name="Isosceles Triangle 31"/>
              <p:cNvSpPr/>
              <p:nvPr/>
            </p:nvSpPr>
            <p:spPr>
              <a:xfrm rot="10206417">
                <a:off x="5437772" y="1153252"/>
                <a:ext cx="63243" cy="2540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3" name="Isosceles Triangle 32"/>
              <p:cNvSpPr/>
              <p:nvPr/>
            </p:nvSpPr>
            <p:spPr>
              <a:xfrm rot="1502019">
                <a:off x="5431681" y="1280846"/>
                <a:ext cx="45719" cy="525211"/>
              </a:xfrm>
              <a:prstGeom prst="triangl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4" name="Isosceles Triangle 33"/>
              <p:cNvSpPr/>
              <p:nvPr/>
            </p:nvSpPr>
            <p:spPr>
              <a:xfrm rot="12289344">
                <a:off x="5309882" y="1777142"/>
                <a:ext cx="45719" cy="53259"/>
              </a:xfrm>
              <a:prstGeom prst="triangl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grpSp>
        <p:nvGrpSpPr>
          <p:cNvPr id="35" name="Group 34"/>
          <p:cNvGrpSpPr/>
          <p:nvPr/>
        </p:nvGrpSpPr>
        <p:grpSpPr>
          <a:xfrm>
            <a:off x="8739812" y="2380742"/>
            <a:ext cx="1105132" cy="756015"/>
            <a:chOff x="7493573" y="1321655"/>
            <a:chExt cx="1105132" cy="756015"/>
          </a:xfrm>
        </p:grpSpPr>
        <p:sp>
          <p:nvSpPr>
            <p:cNvPr id="36" name="TextBox 35"/>
            <p:cNvSpPr txBox="1"/>
            <p:nvPr/>
          </p:nvSpPr>
          <p:spPr>
            <a:xfrm>
              <a:off x="7493573" y="1677560"/>
              <a:ext cx="1105132" cy="400110"/>
            </a:xfrm>
            <a:prstGeom prst="rect">
              <a:avLst/>
            </a:prstGeom>
            <a:noFill/>
          </p:spPr>
          <p:txBody>
            <a:bodyPr wrap="square" rtlCol="0">
              <a:spAutoFit/>
            </a:bodyPr>
            <a:lstStyle/>
            <a:p>
              <a:pPr algn="ctr"/>
              <a:r>
                <a:rPr lang="en-US" sz="1000" b="1" dirty="0">
                  <a:solidFill>
                    <a:schemeClr val="tx1">
                      <a:lumMod val="65000"/>
                      <a:lumOff val="35000"/>
                    </a:schemeClr>
                  </a:solidFill>
                </a:rPr>
                <a:t>IIS</a:t>
              </a:r>
            </a:p>
            <a:p>
              <a:pPr algn="ctr"/>
              <a:r>
                <a:rPr lang="en-US" sz="1000" b="1" dirty="0">
                  <a:solidFill>
                    <a:schemeClr val="tx1">
                      <a:lumMod val="65000"/>
                      <a:lumOff val="35000"/>
                    </a:schemeClr>
                  </a:solidFill>
                </a:rPr>
                <a:t>WEB SERVER</a:t>
              </a:r>
            </a:p>
          </p:txBody>
        </p:sp>
        <p:grpSp>
          <p:nvGrpSpPr>
            <p:cNvPr id="37" name="Group 36"/>
            <p:cNvGrpSpPr/>
            <p:nvPr/>
          </p:nvGrpSpPr>
          <p:grpSpPr>
            <a:xfrm>
              <a:off x="7888969" y="1321655"/>
              <a:ext cx="391892" cy="393501"/>
              <a:chOff x="5883278" y="114590"/>
              <a:chExt cx="669928" cy="672678"/>
            </a:xfrm>
          </p:grpSpPr>
          <p:grpSp>
            <p:nvGrpSpPr>
              <p:cNvPr id="38" name="Group 37"/>
              <p:cNvGrpSpPr/>
              <p:nvPr/>
            </p:nvGrpSpPr>
            <p:grpSpPr>
              <a:xfrm>
                <a:off x="5883278" y="114590"/>
                <a:ext cx="669928" cy="672678"/>
                <a:chOff x="5883278" y="114590"/>
                <a:chExt cx="669928" cy="672678"/>
              </a:xfrm>
            </p:grpSpPr>
            <p:sp>
              <p:nvSpPr>
                <p:cNvPr id="44" name="Oval 43"/>
                <p:cNvSpPr/>
                <p:nvPr/>
              </p:nvSpPr>
              <p:spPr>
                <a:xfrm>
                  <a:off x="5883278" y="214191"/>
                  <a:ext cx="511175" cy="5111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5" name="Oval 44"/>
                <p:cNvSpPr/>
                <p:nvPr/>
              </p:nvSpPr>
              <p:spPr>
                <a:xfrm>
                  <a:off x="5943604" y="463366"/>
                  <a:ext cx="67256" cy="672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6" name="Oval 45"/>
                <p:cNvSpPr/>
                <p:nvPr/>
              </p:nvSpPr>
              <p:spPr>
                <a:xfrm>
                  <a:off x="6096004" y="333429"/>
                  <a:ext cx="67256" cy="672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7" name="Oval 46"/>
                <p:cNvSpPr/>
                <p:nvPr/>
              </p:nvSpPr>
              <p:spPr>
                <a:xfrm>
                  <a:off x="6163260" y="588034"/>
                  <a:ext cx="67256" cy="672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8" name="Oval 47"/>
                <p:cNvSpPr/>
                <p:nvPr/>
              </p:nvSpPr>
              <p:spPr>
                <a:xfrm>
                  <a:off x="6220991" y="301175"/>
                  <a:ext cx="67256" cy="672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49" name="Curved Connector 48"/>
                <p:cNvCxnSpPr/>
                <p:nvPr/>
              </p:nvCxnSpPr>
              <p:spPr>
                <a:xfrm rot="5400000" flipH="1" flipV="1">
                  <a:off x="5899226" y="249191"/>
                  <a:ext cx="406253" cy="364631"/>
                </a:xfrm>
                <a:prstGeom prst="curvedConnector3">
                  <a:avLst>
                    <a:gd name="adj1" fmla="val 50000"/>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0" name="Curved Connector 49"/>
                <p:cNvCxnSpPr/>
                <p:nvPr/>
              </p:nvCxnSpPr>
              <p:spPr>
                <a:xfrm rot="16200000" flipH="1">
                  <a:off x="5986626" y="303241"/>
                  <a:ext cx="609281" cy="358774"/>
                </a:xfrm>
                <a:prstGeom prst="curvedConnector3">
                  <a:avLst>
                    <a:gd name="adj1" fmla="val 88562"/>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a:off x="5937256" y="114590"/>
                  <a:ext cx="615950" cy="564493"/>
                </a:xfrm>
                <a:prstGeom prst="curvedConnector3">
                  <a:avLst>
                    <a:gd name="adj1" fmla="val -3093"/>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6220991" y="214191"/>
                <a:ext cx="221458" cy="221458"/>
                <a:chOff x="7939852" y="746644"/>
                <a:chExt cx="865482" cy="865482"/>
              </a:xfrm>
            </p:grpSpPr>
            <p:sp>
              <p:nvSpPr>
                <p:cNvPr id="40" name="Rectangle 39"/>
                <p:cNvSpPr/>
                <p:nvPr/>
              </p:nvSpPr>
              <p:spPr>
                <a:xfrm>
                  <a:off x="7939852" y="746644"/>
                  <a:ext cx="432741" cy="432741"/>
                </a:xfrm>
                <a:prstGeom prst="rect">
                  <a:avLst/>
                </a:prstGeom>
                <a:solidFill>
                  <a:srgbClr val="7F7F7F"/>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1" name="Rectangle 40"/>
                <p:cNvSpPr/>
                <p:nvPr/>
              </p:nvSpPr>
              <p:spPr>
                <a:xfrm>
                  <a:off x="8372593" y="746644"/>
                  <a:ext cx="432741" cy="432741"/>
                </a:xfrm>
                <a:prstGeom prst="rect">
                  <a:avLst/>
                </a:prstGeom>
                <a:solidFill>
                  <a:schemeClr val="tx1">
                    <a:lumMod val="65000"/>
                    <a:lumOff val="35000"/>
                  </a:schemeClr>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2" name="Rectangle 41"/>
                <p:cNvSpPr/>
                <p:nvPr/>
              </p:nvSpPr>
              <p:spPr>
                <a:xfrm>
                  <a:off x="7939852" y="1179385"/>
                  <a:ext cx="432741" cy="432741"/>
                </a:xfrm>
                <a:prstGeom prst="rect">
                  <a:avLst/>
                </a:prstGeom>
                <a:solidFill>
                  <a:schemeClr val="tx1">
                    <a:lumMod val="65000"/>
                    <a:lumOff val="35000"/>
                  </a:schemeClr>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3" name="Rectangle 42"/>
                <p:cNvSpPr/>
                <p:nvPr/>
              </p:nvSpPr>
              <p:spPr>
                <a:xfrm>
                  <a:off x="8372593" y="1179385"/>
                  <a:ext cx="432741" cy="432741"/>
                </a:xfrm>
                <a:prstGeom prst="rect">
                  <a:avLst/>
                </a:prstGeom>
                <a:solidFill>
                  <a:srgbClr val="7F7F7F"/>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grpSp>
      <p:grpSp>
        <p:nvGrpSpPr>
          <p:cNvPr id="52" name="Group 51"/>
          <p:cNvGrpSpPr/>
          <p:nvPr/>
        </p:nvGrpSpPr>
        <p:grpSpPr>
          <a:xfrm>
            <a:off x="4871647" y="2441463"/>
            <a:ext cx="456068" cy="634572"/>
            <a:chOff x="3625408" y="1443098"/>
            <a:chExt cx="456068" cy="634572"/>
          </a:xfrm>
        </p:grpSpPr>
        <p:sp>
          <p:nvSpPr>
            <p:cNvPr id="53" name="TextBox 52"/>
            <p:cNvSpPr txBox="1"/>
            <p:nvPr/>
          </p:nvSpPr>
          <p:spPr>
            <a:xfrm>
              <a:off x="3625408" y="1831449"/>
              <a:ext cx="456068" cy="246221"/>
            </a:xfrm>
            <a:prstGeom prst="rect">
              <a:avLst/>
            </a:prstGeom>
            <a:noFill/>
          </p:spPr>
          <p:txBody>
            <a:bodyPr wrap="square" rtlCol="0">
              <a:spAutoFit/>
            </a:bodyPr>
            <a:lstStyle/>
            <a:p>
              <a:pPr algn="ctr"/>
              <a:r>
                <a:rPr lang="en-US" sz="1000" b="1" dirty="0">
                  <a:solidFill>
                    <a:schemeClr val="tx1">
                      <a:lumMod val="65000"/>
                      <a:lumOff val="35000"/>
                    </a:schemeClr>
                  </a:solidFill>
                </a:rPr>
                <a:t>SQL</a:t>
              </a:r>
            </a:p>
          </p:txBody>
        </p:sp>
        <p:grpSp>
          <p:nvGrpSpPr>
            <p:cNvPr id="54" name="Group 53"/>
            <p:cNvGrpSpPr/>
            <p:nvPr/>
          </p:nvGrpSpPr>
          <p:grpSpPr>
            <a:xfrm>
              <a:off x="3670968" y="1443098"/>
              <a:ext cx="364949" cy="366343"/>
              <a:chOff x="3478230" y="1143815"/>
              <a:chExt cx="700570" cy="703246"/>
            </a:xfrm>
          </p:grpSpPr>
          <p:sp>
            <p:nvSpPr>
              <p:cNvPr id="55" name="Oval 54"/>
              <p:cNvSpPr/>
              <p:nvPr/>
            </p:nvSpPr>
            <p:spPr>
              <a:xfrm>
                <a:off x="3549650" y="1217555"/>
                <a:ext cx="552450" cy="552450"/>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6" name="Oval 55"/>
              <p:cNvSpPr/>
              <p:nvPr/>
            </p:nvSpPr>
            <p:spPr>
              <a:xfrm>
                <a:off x="3673475" y="1346094"/>
                <a:ext cx="302470" cy="302470"/>
              </a:xfrm>
              <a:prstGeom prst="ellipse">
                <a:avLst/>
              </a:prstGeom>
              <a:solidFill>
                <a:srgbClr val="96172D"/>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7" name="Rounded Rectangle 56"/>
              <p:cNvSpPr/>
              <p:nvPr/>
            </p:nvSpPr>
            <p:spPr>
              <a:xfrm>
                <a:off x="3775075" y="1148596"/>
                <a:ext cx="111125" cy="111125"/>
              </a:xfrm>
              <a:prstGeom prst="round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8" name="Rounded Rectangle 57"/>
              <p:cNvSpPr/>
              <p:nvPr/>
            </p:nvSpPr>
            <p:spPr>
              <a:xfrm>
                <a:off x="3775075" y="1735936"/>
                <a:ext cx="111125" cy="111125"/>
              </a:xfrm>
              <a:prstGeom prst="round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nvGrpSpPr>
              <p:cNvPr id="59" name="Group 58"/>
              <p:cNvGrpSpPr/>
              <p:nvPr/>
            </p:nvGrpSpPr>
            <p:grpSpPr>
              <a:xfrm rot="5400000">
                <a:off x="3771900" y="1143198"/>
                <a:ext cx="111125" cy="698465"/>
                <a:chOff x="3927475" y="1300996"/>
                <a:chExt cx="111125" cy="698465"/>
              </a:xfrm>
            </p:grpSpPr>
            <p:sp>
              <p:nvSpPr>
                <p:cNvPr id="66" name="Rounded Rectangle 65"/>
                <p:cNvSpPr/>
                <p:nvPr/>
              </p:nvSpPr>
              <p:spPr>
                <a:xfrm rot="5400000">
                  <a:off x="3927475" y="1300996"/>
                  <a:ext cx="111125" cy="111125"/>
                </a:xfrm>
                <a:prstGeom prst="round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7" name="Rounded Rectangle 66"/>
                <p:cNvSpPr/>
                <p:nvPr/>
              </p:nvSpPr>
              <p:spPr>
                <a:xfrm rot="5400000">
                  <a:off x="3927475" y="1888336"/>
                  <a:ext cx="111125" cy="111125"/>
                </a:xfrm>
                <a:prstGeom prst="round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60" name="Group 59"/>
              <p:cNvGrpSpPr/>
              <p:nvPr/>
            </p:nvGrpSpPr>
            <p:grpSpPr>
              <a:xfrm rot="8100000">
                <a:off x="3773812" y="1143815"/>
                <a:ext cx="111125" cy="698465"/>
                <a:chOff x="3927475" y="1300996"/>
                <a:chExt cx="111125" cy="698465"/>
              </a:xfrm>
            </p:grpSpPr>
            <p:sp>
              <p:nvSpPr>
                <p:cNvPr id="64" name="Rounded Rectangle 63"/>
                <p:cNvSpPr/>
                <p:nvPr/>
              </p:nvSpPr>
              <p:spPr>
                <a:xfrm rot="5400000">
                  <a:off x="3927475" y="1300996"/>
                  <a:ext cx="111125" cy="111125"/>
                </a:xfrm>
                <a:prstGeom prst="round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5" name="Rounded Rectangle 64"/>
                <p:cNvSpPr/>
                <p:nvPr/>
              </p:nvSpPr>
              <p:spPr>
                <a:xfrm rot="5400000">
                  <a:off x="3927475" y="1888336"/>
                  <a:ext cx="111125" cy="111125"/>
                </a:xfrm>
                <a:prstGeom prst="round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61" name="Group 60"/>
              <p:cNvGrpSpPr/>
              <p:nvPr/>
            </p:nvGrpSpPr>
            <p:grpSpPr>
              <a:xfrm rot="13500000">
                <a:off x="3774005" y="1142507"/>
                <a:ext cx="111125" cy="698465"/>
                <a:chOff x="3927475" y="1300996"/>
                <a:chExt cx="111125" cy="698465"/>
              </a:xfrm>
            </p:grpSpPr>
            <p:sp>
              <p:nvSpPr>
                <p:cNvPr id="62" name="Rounded Rectangle 61"/>
                <p:cNvSpPr/>
                <p:nvPr/>
              </p:nvSpPr>
              <p:spPr>
                <a:xfrm rot="5400000">
                  <a:off x="3927475" y="1300996"/>
                  <a:ext cx="111125" cy="111125"/>
                </a:xfrm>
                <a:prstGeom prst="round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3" name="Rounded Rectangle 62"/>
                <p:cNvSpPr/>
                <p:nvPr/>
              </p:nvSpPr>
              <p:spPr>
                <a:xfrm rot="5400000">
                  <a:off x="3927475" y="1888336"/>
                  <a:ext cx="111125" cy="111125"/>
                </a:xfrm>
                <a:prstGeom prst="round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grpSp>
      <p:grpSp>
        <p:nvGrpSpPr>
          <p:cNvPr id="68" name="Group 67"/>
          <p:cNvGrpSpPr/>
          <p:nvPr/>
        </p:nvGrpSpPr>
        <p:grpSpPr>
          <a:xfrm>
            <a:off x="3398339" y="2388363"/>
            <a:ext cx="877189" cy="740773"/>
            <a:chOff x="2152100" y="1336897"/>
            <a:chExt cx="877189" cy="740773"/>
          </a:xfrm>
        </p:grpSpPr>
        <p:sp>
          <p:nvSpPr>
            <p:cNvPr id="69" name="TextBox 68"/>
            <p:cNvSpPr txBox="1"/>
            <p:nvPr/>
          </p:nvSpPr>
          <p:spPr>
            <a:xfrm>
              <a:off x="2152100" y="1677560"/>
              <a:ext cx="877189" cy="400110"/>
            </a:xfrm>
            <a:prstGeom prst="rect">
              <a:avLst/>
            </a:prstGeom>
            <a:noFill/>
          </p:spPr>
          <p:txBody>
            <a:bodyPr wrap="square" rtlCol="0">
              <a:spAutoFit/>
            </a:bodyPr>
            <a:lstStyle/>
            <a:p>
              <a:pPr algn="ctr"/>
              <a:r>
                <a:rPr lang="en-US" sz="1000" b="1" dirty="0">
                  <a:solidFill>
                    <a:schemeClr val="tx1">
                      <a:lumMod val="65000"/>
                      <a:lumOff val="35000"/>
                    </a:schemeClr>
                  </a:solidFill>
                </a:rPr>
                <a:t>LINUX</a:t>
              </a:r>
            </a:p>
            <a:p>
              <a:pPr algn="ctr"/>
              <a:r>
                <a:rPr lang="en-US" sz="1000" b="1" dirty="0">
                  <a:solidFill>
                    <a:schemeClr val="tx1">
                      <a:lumMod val="65000"/>
                      <a:lumOff val="35000"/>
                    </a:schemeClr>
                  </a:solidFill>
                </a:rPr>
                <a:t>(BASE OS)</a:t>
              </a:r>
            </a:p>
          </p:txBody>
        </p:sp>
        <p:grpSp>
          <p:nvGrpSpPr>
            <p:cNvPr id="70" name="Group 69"/>
            <p:cNvGrpSpPr/>
            <p:nvPr/>
          </p:nvGrpSpPr>
          <p:grpSpPr>
            <a:xfrm>
              <a:off x="2424368" y="1336897"/>
              <a:ext cx="332653" cy="332653"/>
              <a:chOff x="-1313466" y="863875"/>
              <a:chExt cx="568661" cy="568661"/>
            </a:xfrm>
          </p:grpSpPr>
          <p:sp>
            <p:nvSpPr>
              <p:cNvPr id="71" name="Oval 70"/>
              <p:cNvSpPr/>
              <p:nvPr/>
            </p:nvSpPr>
            <p:spPr>
              <a:xfrm>
                <a:off x="-1313466" y="863875"/>
                <a:ext cx="568661" cy="568661"/>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nvGrpSpPr>
              <p:cNvPr id="72" name="Group 71"/>
              <p:cNvGrpSpPr/>
              <p:nvPr/>
            </p:nvGrpSpPr>
            <p:grpSpPr>
              <a:xfrm>
                <a:off x="-1174034" y="1047670"/>
                <a:ext cx="289796" cy="164405"/>
                <a:chOff x="-1167168" y="1047670"/>
                <a:chExt cx="289796" cy="164405"/>
              </a:xfrm>
            </p:grpSpPr>
            <p:sp>
              <p:nvSpPr>
                <p:cNvPr id="74" name="Oval 73"/>
                <p:cNvSpPr/>
                <p:nvPr/>
              </p:nvSpPr>
              <p:spPr>
                <a:xfrm>
                  <a:off x="-1167168" y="1047670"/>
                  <a:ext cx="109456" cy="16440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5" name="Oval 74"/>
                <p:cNvSpPr/>
                <p:nvPr/>
              </p:nvSpPr>
              <p:spPr>
                <a:xfrm>
                  <a:off x="-986828" y="1047670"/>
                  <a:ext cx="109456" cy="16440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73" name="Isosceles Triangle 72"/>
              <p:cNvSpPr/>
              <p:nvPr/>
            </p:nvSpPr>
            <p:spPr>
              <a:xfrm rot="10800000">
                <a:off x="-1206924" y="1190982"/>
                <a:ext cx="355575" cy="136746"/>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sp>
        <p:nvSpPr>
          <p:cNvPr id="76" name="TextBox 75"/>
          <p:cNvSpPr txBox="1"/>
          <p:nvPr/>
        </p:nvSpPr>
        <p:spPr>
          <a:xfrm>
            <a:off x="2005080" y="3979550"/>
            <a:ext cx="1949385" cy="338554"/>
          </a:xfrm>
          <a:prstGeom prst="rect">
            <a:avLst/>
          </a:prstGeom>
          <a:noFill/>
        </p:spPr>
        <p:txBody>
          <a:bodyPr wrap="square" rtlCol="0">
            <a:spAutoFit/>
          </a:bodyPr>
          <a:lstStyle/>
          <a:p>
            <a:pPr algn="ctr"/>
            <a:r>
              <a:rPr lang="en-US" sz="1600" b="1" dirty="0">
                <a:solidFill>
                  <a:schemeClr val="bg1"/>
                </a:solidFill>
              </a:rPr>
              <a:t>Role: SQL Server</a:t>
            </a:r>
          </a:p>
        </p:txBody>
      </p:sp>
    </p:spTree>
    <p:extLst>
      <p:ext uri="{BB962C8B-B14F-4D97-AF65-F5344CB8AC3E}">
        <p14:creationId xmlns:p14="http://schemas.microsoft.com/office/powerpoint/2010/main" val="174159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3.33333E-6 L 0.0793 0.30648 " pathEditMode="relative" rAng="0" ptsTypes="AA">
                                      <p:cBhvr>
                                        <p:cTn id="6" dur="2000" fill="hold"/>
                                        <p:tgtEl>
                                          <p:spTgt spid="12"/>
                                        </p:tgtEl>
                                        <p:attrNameLst>
                                          <p:attrName>ppt_x</p:attrName>
                                          <p:attrName>ppt_y</p:attrName>
                                        </p:attrNameLst>
                                      </p:cBhvr>
                                      <p:rCtr x="3958" y="15324"/>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0065 -0.00023 L 0.06719 0.30209 " pathEditMode="relative" rAng="0" ptsTypes="AA">
                                      <p:cBhvr>
                                        <p:cTn id="9" dur="2000" fill="hold"/>
                                        <p:tgtEl>
                                          <p:spTgt spid="52"/>
                                        </p:tgtEl>
                                        <p:attrNameLst>
                                          <p:attrName>ppt_x</p:attrName>
                                          <p:attrName>ppt_y</p:attrName>
                                        </p:attrNameLst>
                                      </p:cBhvr>
                                      <p:rCtr x="3320" y="15116"/>
                                    </p:animMotion>
                                  </p:childTnLst>
                                </p:cTn>
                              </p:par>
                            </p:childTnLst>
                          </p:cTn>
                        </p:par>
                        <p:par>
                          <p:cTn id="10" fill="hold">
                            <p:stCondLst>
                              <p:cond delay="4000"/>
                            </p:stCondLst>
                            <p:childTnLst>
                              <p:par>
                                <p:cTn id="11" presetID="0" presetClass="path" presetSubtype="0" accel="50000" decel="50000" fill="hold" nodeType="afterEffect">
                                  <p:stCondLst>
                                    <p:cond delay="0"/>
                                  </p:stCondLst>
                                  <p:childTnLst>
                                    <p:animMotion origin="layout" path="M 0.00065 -3.33333E-6 L 0.15508 0.30324 " pathEditMode="relative" rAng="0" ptsTypes="AA">
                                      <p:cBhvr>
                                        <p:cTn id="12" dur="2000" fill="hold"/>
                                        <p:tgtEl>
                                          <p:spTgt spid="19"/>
                                        </p:tgtEl>
                                        <p:attrNameLst>
                                          <p:attrName>ppt_x</p:attrName>
                                          <p:attrName>ppt_y</p:attrName>
                                        </p:attrNameLst>
                                      </p:cBhvr>
                                      <p:rCtr x="7721" y="15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pic>
        <p:nvPicPr>
          <p:cNvPr id="12" name="Picture 11"/>
          <p:cNvPicPr>
            <a:picLocks noChangeAspect="1"/>
          </p:cNvPicPr>
          <p:nvPr/>
        </p:nvPicPr>
        <p:blipFill rotWithShape="1">
          <a:blip r:embed="rId2"/>
          <a:srcRect t="2023" r="2" b="2168"/>
          <a:stretch/>
        </p:blipFill>
        <p:spPr>
          <a:xfrm>
            <a:off x="6219824" y="10"/>
            <a:ext cx="5972175" cy="6857990"/>
          </a:xfrm>
          <a:prstGeom prst="rect">
            <a:avLst/>
          </a:prstGeom>
        </p:spPr>
      </p:pic>
      <p:sp>
        <p:nvSpPr>
          <p:cNvPr id="15" name="Freeform 8"/>
          <p:cNvSpPr>
            <a:spLocks noGrp="1" noRot="1" noChangeAspect="1" noMove="1" noResize="1" noEditPoints="1" noAdjustHandles="1" noChangeArrowheads="1" noChangeShapeType="1" noTextEdit="1"/>
          </p:cNvSpPr>
          <p:nvPr>
            <p:extLst/>
          </p:nvPr>
        </p:nvSpPr>
        <p:spPr>
          <a:xfrm>
            <a:off x="-851" y="-480"/>
            <a:ext cx="9468701" cy="6858480"/>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7"/>
          <p:cNvSpPr>
            <a:spLocks noGrp="1" noRot="1" noChangeAspect="1" noMove="1" noResize="1" noEditPoints="1" noAdjustHandles="1" noChangeArrowheads="1" noChangeShapeType="1" noTextEdit="1"/>
          </p:cNvSpPr>
          <p:nvPr>
            <p:extLst/>
          </p:nvPr>
        </p:nvSpPr>
        <p:spPr>
          <a:xfrm>
            <a:off x="-851" y="1029178"/>
            <a:ext cx="8078051" cy="5829300"/>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2600325"/>
            <a:ext cx="4619625" cy="3448049"/>
          </a:xfrm>
        </p:spPr>
        <p:txBody>
          <a:bodyPr vert="horz" lIns="91440" tIns="45720" rIns="91440" bIns="45720" rtlCol="0" anchor="t">
            <a:noAutofit/>
          </a:bodyPr>
          <a:lstStyle/>
          <a:p>
            <a:pPr>
              <a:lnSpc>
                <a:spcPct val="70000"/>
              </a:lnSpc>
            </a:pPr>
            <a:r>
              <a:rPr lang="en-US" sz="5000" dirty="0">
                <a:solidFill>
                  <a:schemeClr val="tx1"/>
                </a:solidFill>
              </a:rPr>
              <a:t>Double VCDX # 195 – DCV/CMA</a:t>
            </a:r>
            <a:br>
              <a:rPr lang="en-US" sz="5000" dirty="0">
                <a:solidFill>
                  <a:schemeClr val="tx1"/>
                </a:solidFill>
              </a:rPr>
            </a:br>
            <a:r>
              <a:rPr lang="en-US" sz="5000" dirty="0">
                <a:solidFill>
                  <a:schemeClr val="tx1"/>
                </a:solidFill>
              </a:rPr>
              <a:t/>
            </a:r>
            <a:br>
              <a:rPr lang="en-US" sz="5000" dirty="0">
                <a:solidFill>
                  <a:schemeClr val="tx1"/>
                </a:solidFill>
              </a:rPr>
            </a:br>
            <a:r>
              <a:rPr lang="en-US" sz="5000" dirty="0">
                <a:solidFill>
                  <a:schemeClr val="tx1"/>
                </a:solidFill>
              </a:rPr>
              <a:t>Senior Solutions Architect for AHEAD</a:t>
            </a:r>
          </a:p>
        </p:txBody>
      </p:sp>
    </p:spTree>
    <p:extLst>
      <p:ext uri="{BB962C8B-B14F-4D97-AF65-F5344CB8AC3E}">
        <p14:creationId xmlns:p14="http://schemas.microsoft.com/office/powerpoint/2010/main" val="2843995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1690800"/>
            <a:ext cx="12192000" cy="51869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0965" y="345530"/>
            <a:ext cx="7315200" cy="1325563"/>
          </a:xfrm>
        </p:spPr>
        <p:txBody>
          <a:bodyPr/>
          <a:lstStyle/>
          <a:p>
            <a:r>
              <a:rPr lang="en-US" dirty="0"/>
              <a:t>What Do I Have Now?</a:t>
            </a:r>
          </a:p>
        </p:txBody>
      </p:sp>
      <p:sp>
        <p:nvSpPr>
          <p:cNvPr id="22" name="TextBox 21"/>
          <p:cNvSpPr txBox="1"/>
          <p:nvPr/>
        </p:nvSpPr>
        <p:spPr>
          <a:xfrm>
            <a:off x="8067002" y="688585"/>
            <a:ext cx="914400" cy="914400"/>
          </a:xfrm>
          <a:prstGeom prst="rect">
            <a:avLst/>
          </a:prstGeom>
        </p:spPr>
        <p:txBody>
          <a:bodyPr vert="horz" wrap="none" lIns="0" tIns="0" rIns="0" bIns="0" rtlCol="0" anchor="ctr">
            <a:noAutofit/>
          </a:bodyPr>
          <a:lstStyle/>
          <a:p>
            <a:pPr algn="ctr"/>
            <a:r>
              <a:rPr lang="en-US" sz="6600" dirty="0"/>
              <a:t>✓</a:t>
            </a:r>
            <a:endParaRPr lang="en-US" sz="6600" dirty="0">
              <a:solidFill>
                <a:schemeClr val="tx1">
                  <a:lumMod val="75000"/>
                  <a:lumOff val="25000"/>
                </a:schemeClr>
              </a:solidFill>
            </a:endParaRPr>
          </a:p>
        </p:txBody>
      </p:sp>
      <p:sp>
        <p:nvSpPr>
          <p:cNvPr id="23" name="TextBox 22"/>
          <p:cNvSpPr txBox="1"/>
          <p:nvPr/>
        </p:nvSpPr>
        <p:spPr>
          <a:xfrm>
            <a:off x="8943280" y="691374"/>
            <a:ext cx="914400" cy="914400"/>
          </a:xfrm>
          <a:prstGeom prst="rect">
            <a:avLst/>
          </a:prstGeom>
        </p:spPr>
        <p:txBody>
          <a:bodyPr vert="horz" wrap="none" lIns="0" tIns="0" rIns="0" bIns="0" rtlCol="0" anchor="ctr">
            <a:noAutofit/>
          </a:bodyPr>
          <a:lstStyle/>
          <a:p>
            <a:pPr algn="ctr"/>
            <a:r>
              <a:rPr lang="en-US" sz="6600" dirty="0"/>
              <a:t>✓</a:t>
            </a:r>
            <a:endParaRPr lang="en-US" sz="6600" dirty="0">
              <a:solidFill>
                <a:schemeClr val="tx1">
                  <a:lumMod val="75000"/>
                  <a:lumOff val="25000"/>
                </a:schemeClr>
              </a:solidFill>
            </a:endParaRPr>
          </a:p>
        </p:txBody>
      </p:sp>
      <p:sp>
        <p:nvSpPr>
          <p:cNvPr id="28" name="Rectangle 27"/>
          <p:cNvSpPr/>
          <p:nvPr/>
        </p:nvSpPr>
        <p:spPr>
          <a:xfrm>
            <a:off x="8172204" y="812398"/>
            <a:ext cx="672353" cy="672353"/>
          </a:xfrm>
          <a:prstGeom prst="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9027131" y="812398"/>
            <a:ext cx="672353" cy="672353"/>
          </a:xfrm>
          <a:prstGeom prst="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8101360" y="392408"/>
            <a:ext cx="814039" cy="369332"/>
          </a:xfrm>
          <a:prstGeom prst="rect">
            <a:avLst/>
          </a:prstGeom>
          <a:noFill/>
        </p:spPr>
        <p:txBody>
          <a:bodyPr wrap="square" rtlCol="0">
            <a:spAutoFit/>
          </a:bodyPr>
          <a:lstStyle/>
          <a:p>
            <a:r>
              <a:rPr lang="en-US" b="1" dirty="0"/>
              <a:t>BUILD</a:t>
            </a:r>
          </a:p>
        </p:txBody>
      </p:sp>
      <p:sp>
        <p:nvSpPr>
          <p:cNvPr id="32" name="TextBox 31"/>
          <p:cNvSpPr txBox="1"/>
          <p:nvPr/>
        </p:nvSpPr>
        <p:spPr>
          <a:xfrm>
            <a:off x="8894737" y="372701"/>
            <a:ext cx="962943" cy="369332"/>
          </a:xfrm>
          <a:prstGeom prst="rect">
            <a:avLst/>
          </a:prstGeom>
          <a:noFill/>
        </p:spPr>
        <p:txBody>
          <a:bodyPr wrap="square" rtlCol="0">
            <a:spAutoFit/>
          </a:bodyPr>
          <a:lstStyle/>
          <a:p>
            <a:r>
              <a:rPr lang="en-US" b="1"/>
              <a:t>Destroy</a:t>
            </a:r>
            <a:endParaRPr lang="en-US" b="1" dirty="0"/>
          </a:p>
        </p:txBody>
      </p:sp>
      <p:sp>
        <p:nvSpPr>
          <p:cNvPr id="33" name="Rounded Rectangle 32"/>
          <p:cNvSpPr/>
          <p:nvPr/>
        </p:nvSpPr>
        <p:spPr>
          <a:xfrm>
            <a:off x="2843563" y="2107712"/>
            <a:ext cx="6556917" cy="769435"/>
          </a:xfrm>
          <a:prstGeom prst="roundRect">
            <a:avLst/>
          </a:prstGeom>
          <a:solidFill>
            <a:srgbClr val="1442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Cloud Management Platform</a:t>
            </a:r>
          </a:p>
        </p:txBody>
      </p:sp>
      <p:pic>
        <p:nvPicPr>
          <p:cNvPr id="34" name="Picture 33" descr="Infoblox-log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7607" y="4244366"/>
            <a:ext cx="1738753" cy="495662"/>
          </a:xfrm>
          <a:prstGeom prst="rect">
            <a:avLst/>
          </a:prstGeom>
        </p:spPr>
      </p:pic>
      <p:pic>
        <p:nvPicPr>
          <p:cNvPr id="35" name="Picture 34" descr="ServiceNo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6983" y="5332501"/>
            <a:ext cx="2235683" cy="466512"/>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870" y="3505161"/>
            <a:ext cx="1563884" cy="754687"/>
          </a:xfrm>
          <a:prstGeom prst="rect">
            <a:avLst/>
          </a:prstGeom>
        </p:spPr>
      </p:pic>
      <p:pic>
        <p:nvPicPr>
          <p:cNvPr id="38" name="Picture 37"/>
          <p:cNvPicPr>
            <a:picLocks noChangeAspect="1"/>
          </p:cNvPicPr>
          <p:nvPr/>
        </p:nvPicPr>
        <p:blipFill>
          <a:blip r:embed="rId5"/>
          <a:stretch>
            <a:fillRect/>
          </a:stretch>
        </p:blipFill>
        <p:spPr>
          <a:xfrm>
            <a:off x="8794595" y="4107346"/>
            <a:ext cx="1891990" cy="945995"/>
          </a:xfrm>
          <a:prstGeom prst="rect">
            <a:avLst/>
          </a:prstGeom>
        </p:spPr>
      </p:pic>
      <p:pic>
        <p:nvPicPr>
          <p:cNvPr id="39" name="Picture 38"/>
          <p:cNvPicPr>
            <a:picLocks noChangeAspect="1"/>
          </p:cNvPicPr>
          <p:nvPr/>
        </p:nvPicPr>
        <p:blipFill>
          <a:blip r:embed="rId6"/>
          <a:stretch>
            <a:fillRect/>
          </a:stretch>
        </p:blipFill>
        <p:spPr>
          <a:xfrm>
            <a:off x="8172204" y="5045947"/>
            <a:ext cx="1597349" cy="941595"/>
          </a:xfrm>
          <a:prstGeom prst="rect">
            <a:avLst/>
          </a:prstGeom>
        </p:spPr>
      </p:pic>
      <p:pic>
        <p:nvPicPr>
          <p:cNvPr id="41" name="Picture 40"/>
          <p:cNvPicPr>
            <a:picLocks noChangeAspect="1"/>
          </p:cNvPicPr>
          <p:nvPr/>
        </p:nvPicPr>
        <p:blipFill>
          <a:blip r:embed="rId7"/>
          <a:stretch>
            <a:fillRect/>
          </a:stretch>
        </p:blipFill>
        <p:spPr>
          <a:xfrm>
            <a:off x="4972020" y="4205607"/>
            <a:ext cx="2175009" cy="1781935"/>
          </a:xfrm>
          <a:prstGeom prst="rect">
            <a:avLst/>
          </a:prstGeom>
        </p:spPr>
      </p:pic>
      <p:cxnSp>
        <p:nvCxnSpPr>
          <p:cNvPr id="44" name="Straight Arrow Connector 43"/>
          <p:cNvCxnSpPr/>
          <p:nvPr/>
        </p:nvCxnSpPr>
        <p:spPr>
          <a:xfrm flipH="1">
            <a:off x="1487476" y="2501613"/>
            <a:ext cx="1328642" cy="957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3349634" y="2919417"/>
            <a:ext cx="1293880" cy="2413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794595" y="2931755"/>
            <a:ext cx="1134698" cy="527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044405" y="2898281"/>
            <a:ext cx="15118" cy="1211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856035" y="2931755"/>
            <a:ext cx="1171096" cy="1175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236585" y="2967504"/>
            <a:ext cx="1287617" cy="2176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1635" y="3946425"/>
            <a:ext cx="955591" cy="1045200"/>
          </a:xfrm>
          <a:prstGeom prst="rect">
            <a:avLst/>
          </a:prstGeom>
        </p:spPr>
      </p:pic>
      <p:pic>
        <p:nvPicPr>
          <p:cNvPr id="1026" name="Picture 2" descr="http://cpanelplesk.com/wp-content/uploads/2016/01/apache-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77030" y="4198833"/>
            <a:ext cx="763019" cy="76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dwinmsarmiento.com/wp-content/uploads/2016/01/activedirectory.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5071" y="3161742"/>
            <a:ext cx="2196193" cy="1037091"/>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flipH="1">
            <a:off x="2664538" y="2894320"/>
            <a:ext cx="1342427" cy="1231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98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anim calcmode="lin" valueType="num">
                                      <p:cBhvr additive="base">
                                        <p:cTn id="9" dur="500" fill="hold"/>
                                        <p:tgtEl>
                                          <p:spTgt spid="1028"/>
                                        </p:tgtEl>
                                        <p:attrNameLst>
                                          <p:attrName>ppt_x</p:attrName>
                                        </p:attrNameLst>
                                      </p:cBhvr>
                                      <p:tavLst>
                                        <p:tav tm="0">
                                          <p:val>
                                            <p:strVal val="#ppt_x"/>
                                          </p:val>
                                        </p:tav>
                                        <p:tav tm="100000">
                                          <p:val>
                                            <p:strVal val="#ppt_x"/>
                                          </p:val>
                                        </p:tav>
                                      </p:tavLst>
                                    </p:anim>
                                    <p:anim calcmode="lin" valueType="num">
                                      <p:cBhvr additive="base">
                                        <p:cTn id="10" dur="500" fill="hold"/>
                                        <p:tgtEl>
                                          <p:spTgt spid="1028"/>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ppt_x"/>
                                          </p:val>
                                        </p:tav>
                                        <p:tav tm="100000">
                                          <p:val>
                                            <p:strVal val="#ppt_x"/>
                                          </p:val>
                                        </p:tav>
                                      </p:tavLst>
                                    </p:anim>
                                    <p:anim calcmode="lin" valueType="num">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1000"/>
                                  </p:stCondLst>
                                  <p:childTnLst>
                                    <p:set>
                                      <p:cBhvr>
                                        <p:cTn id="24" dur="1" fill="hold">
                                          <p:stCondLst>
                                            <p:cond delay="0"/>
                                          </p:stCondLst>
                                        </p:cTn>
                                        <p:tgtEl>
                                          <p:spTgt spid="45"/>
                                        </p:tgtEl>
                                        <p:attrNameLst>
                                          <p:attrName>style.visibility</p:attrName>
                                        </p:attrNameLst>
                                      </p:cBhvr>
                                      <p:to>
                                        <p:strVal val="visible"/>
                                      </p:to>
                                    </p:set>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000" fill="hold"/>
                                        <p:tgtEl>
                                          <p:spTgt spid="35"/>
                                        </p:tgtEl>
                                        <p:attrNameLst>
                                          <p:attrName>ppt_x</p:attrName>
                                        </p:attrNameLst>
                                      </p:cBhvr>
                                      <p:tavLst>
                                        <p:tav tm="0">
                                          <p:val>
                                            <p:strVal val="#ppt_x"/>
                                          </p:val>
                                        </p:tav>
                                        <p:tav tm="100000">
                                          <p:val>
                                            <p:strVal val="#ppt_x"/>
                                          </p:val>
                                        </p:tav>
                                      </p:tavLst>
                                    </p:anim>
                                    <p:anim calcmode="lin" valueType="num">
                                      <p:cBhvr additive="base">
                                        <p:cTn id="28"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1000"/>
                                  </p:stCondLst>
                                  <p:childTnLst>
                                    <p:set>
                                      <p:cBhvr>
                                        <p:cTn id="32" dur="1" fill="hold">
                                          <p:stCondLst>
                                            <p:cond delay="0"/>
                                          </p:stCondLst>
                                        </p:cTn>
                                        <p:tgtEl>
                                          <p:spTgt spid="50"/>
                                        </p:tgtEl>
                                        <p:attrNameLst>
                                          <p:attrName>style.visibility</p:attrName>
                                        </p:attrNameLst>
                                      </p:cBhvr>
                                      <p:to>
                                        <p:strVal val="visible"/>
                                      </p:to>
                                    </p:set>
                                  </p:childTnLst>
                                </p:cTn>
                              </p:par>
                              <p:par>
                                <p:cTn id="33" presetID="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1000" fill="hold"/>
                                        <p:tgtEl>
                                          <p:spTgt spid="41"/>
                                        </p:tgtEl>
                                        <p:attrNameLst>
                                          <p:attrName>ppt_x</p:attrName>
                                        </p:attrNameLst>
                                      </p:cBhvr>
                                      <p:tavLst>
                                        <p:tav tm="0">
                                          <p:val>
                                            <p:strVal val="#ppt_x"/>
                                          </p:val>
                                        </p:tav>
                                        <p:tav tm="100000">
                                          <p:val>
                                            <p:strVal val="#ppt_x"/>
                                          </p:val>
                                        </p:tav>
                                      </p:tavLst>
                                    </p:anim>
                                    <p:anim calcmode="lin" valueType="num">
                                      <p:cBhvr additive="base">
                                        <p:cTn id="36"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2" presetClass="entr" presetSubtype="1" fill="hold" nodeType="withEffect">
                                  <p:stCondLst>
                                    <p:cond delay="100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1000" fill="hold"/>
                                        <p:tgtEl>
                                          <p:spTgt spid="1026"/>
                                        </p:tgtEl>
                                        <p:attrNameLst>
                                          <p:attrName>ppt_x</p:attrName>
                                        </p:attrNameLst>
                                      </p:cBhvr>
                                      <p:tavLst>
                                        <p:tav tm="0">
                                          <p:val>
                                            <p:strVal val="#ppt_x"/>
                                          </p:val>
                                        </p:tav>
                                        <p:tav tm="100000">
                                          <p:val>
                                            <p:strVal val="#ppt_x"/>
                                          </p:val>
                                        </p:tav>
                                      </p:tavLst>
                                    </p:anim>
                                    <p:anim calcmode="lin" valueType="num">
                                      <p:cBhvr additive="base">
                                        <p:cTn id="44" dur="10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1000" fill="hold"/>
                                        <p:tgtEl>
                                          <p:spTgt spid="37"/>
                                        </p:tgtEl>
                                        <p:attrNameLst>
                                          <p:attrName>ppt_x</p:attrName>
                                        </p:attrNameLst>
                                      </p:cBhvr>
                                      <p:tavLst>
                                        <p:tav tm="0">
                                          <p:val>
                                            <p:strVal val="#ppt_x"/>
                                          </p:val>
                                        </p:tav>
                                        <p:tav tm="100000">
                                          <p:val>
                                            <p:strVal val="#ppt_x"/>
                                          </p:val>
                                        </p:tav>
                                      </p:tavLst>
                                    </p:anim>
                                    <p:anim calcmode="lin" valueType="num">
                                      <p:cBhvr additive="base">
                                        <p:cTn id="52"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100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2" presetClass="entr" presetSubtype="4"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2"/>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1000"/>
                                  </p:stCondLst>
                                  <p:childTnLst>
                                    <p:set>
                                      <p:cBhvr>
                                        <p:cTn id="73" dur="1" fill="hold">
                                          <p:stCondLst>
                                            <p:cond delay="0"/>
                                          </p:stCondLst>
                                        </p:cTn>
                                        <p:tgtEl>
                                          <p:spTgt spid="2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nodeType="clickEffect">
                                  <p:stCondLst>
                                    <p:cond delay="0"/>
                                  </p:stCondLst>
                                  <p:childTnLst>
                                    <p:animEffect transition="out" filter="dissolve">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9" presetClass="exit" presetSubtype="0" fill="hold" nodeType="withEffect">
                                  <p:stCondLst>
                                    <p:cond delay="0"/>
                                  </p:stCondLst>
                                  <p:childTnLst>
                                    <p:animEffect transition="out" filter="dissolve">
                                      <p:cBhvr>
                                        <p:cTn id="80" dur="500"/>
                                        <p:tgtEl>
                                          <p:spTgt spid="55"/>
                                        </p:tgtEl>
                                      </p:cBhvr>
                                    </p:animEffect>
                                    <p:set>
                                      <p:cBhvr>
                                        <p:cTn id="81" dur="1" fill="hold">
                                          <p:stCondLst>
                                            <p:cond delay="499"/>
                                          </p:stCondLst>
                                        </p:cTn>
                                        <p:tgtEl>
                                          <p:spTgt spid="5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xit" presetSubtype="0" fill="hold" nodeType="clickEffect">
                                  <p:stCondLst>
                                    <p:cond delay="0"/>
                                  </p:stCondLst>
                                  <p:childTnLst>
                                    <p:animEffect transition="out" filter="dissolv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53"/>
                                        </p:tgtEl>
                                      </p:cBhvr>
                                    </p:animEffect>
                                    <p:set>
                                      <p:cBhvr>
                                        <p:cTn id="89" dur="1" fill="hold">
                                          <p:stCondLst>
                                            <p:cond delay="499"/>
                                          </p:stCondLst>
                                        </p:cTn>
                                        <p:tgtEl>
                                          <p:spTgt spid="5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9" presetClass="exit" presetSubtype="0" fill="hold" nodeType="clickEffect">
                                  <p:stCondLst>
                                    <p:cond delay="0"/>
                                  </p:stCondLst>
                                  <p:childTnLst>
                                    <p:animEffect transition="out" filter="dissolv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par>
                                <p:cTn id="95" presetID="9" presetClass="exit" presetSubtype="0" fill="hold" nodeType="withEffect">
                                  <p:stCondLst>
                                    <p:cond delay="0"/>
                                  </p:stCondLst>
                                  <p:childTnLst>
                                    <p:animEffect transition="out" filter="dissolve">
                                      <p:cBhvr>
                                        <p:cTn id="96" dur="500"/>
                                        <p:tgtEl>
                                          <p:spTgt spid="47"/>
                                        </p:tgtEl>
                                      </p:cBhvr>
                                    </p:animEffect>
                                    <p:set>
                                      <p:cBhvr>
                                        <p:cTn id="97" dur="1" fill="hold">
                                          <p:stCondLst>
                                            <p:cond delay="499"/>
                                          </p:stCondLst>
                                        </p:cTn>
                                        <p:tgtEl>
                                          <p:spTgt spid="4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nodeType="clickEffect">
                                  <p:stCondLst>
                                    <p:cond delay="0"/>
                                  </p:stCondLst>
                                  <p:childTnLst>
                                    <p:animEffect transition="out" filter="dissolve">
                                      <p:cBhvr>
                                        <p:cTn id="101" dur="500"/>
                                        <p:tgtEl>
                                          <p:spTgt spid="59"/>
                                        </p:tgtEl>
                                      </p:cBhvr>
                                    </p:animEffect>
                                    <p:set>
                                      <p:cBhvr>
                                        <p:cTn id="102" dur="1" fill="hold">
                                          <p:stCondLst>
                                            <p:cond delay="499"/>
                                          </p:stCondLst>
                                        </p:cTn>
                                        <p:tgtEl>
                                          <p:spTgt spid="59"/>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026"/>
                                        </p:tgtEl>
                                        <p:attrNameLst>
                                          <p:attrName>style.visibility</p:attrName>
                                        </p:attrNameLst>
                                      </p:cBhvr>
                                      <p:to>
                                        <p:strVal val="hidden"/>
                                      </p:to>
                                    </p:set>
                                  </p:childTnLst>
                                </p:cTn>
                              </p:par>
                              <p:par>
                                <p:cTn id="105" presetID="9" presetClass="exit" presetSubtype="0" fill="hold" nodeType="withEffect">
                                  <p:stCondLst>
                                    <p:cond delay="0"/>
                                  </p:stCondLst>
                                  <p:childTnLst>
                                    <p:animEffect transition="out" filter="dissolv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9" presetClass="exit" presetSubtype="0" fill="hold" nodeType="withEffect">
                                  <p:stCondLst>
                                    <p:cond delay="0"/>
                                  </p:stCondLst>
                                  <p:childTnLst>
                                    <p:animEffect transition="out" filter="dissolve">
                                      <p:cBhvr>
                                        <p:cTn id="109" dur="500"/>
                                        <p:tgtEl>
                                          <p:spTgt spid="50"/>
                                        </p:tgtEl>
                                      </p:cBhvr>
                                    </p:animEffect>
                                    <p:set>
                                      <p:cBhvr>
                                        <p:cTn id="110" dur="1" fill="hold">
                                          <p:stCondLst>
                                            <p:cond delay="499"/>
                                          </p:stCondLst>
                                        </p:cTn>
                                        <p:tgtEl>
                                          <p:spTgt spid="5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nodeType="clickEffect">
                                  <p:stCondLst>
                                    <p:cond delay="0"/>
                                  </p:stCondLst>
                                  <p:childTnLst>
                                    <p:animEffect transition="out" filter="dissolve">
                                      <p:cBhvr>
                                        <p:cTn id="114" dur="500"/>
                                        <p:tgtEl>
                                          <p:spTgt spid="35"/>
                                        </p:tgtEl>
                                      </p:cBhvr>
                                    </p:animEffect>
                                    <p:set>
                                      <p:cBhvr>
                                        <p:cTn id="115" dur="1" fill="hold">
                                          <p:stCondLst>
                                            <p:cond delay="499"/>
                                          </p:stCondLst>
                                        </p:cTn>
                                        <p:tgtEl>
                                          <p:spTgt spid="35"/>
                                        </p:tgtEl>
                                        <p:attrNameLst>
                                          <p:attrName>style.visibility</p:attrName>
                                        </p:attrNameLst>
                                      </p:cBhvr>
                                      <p:to>
                                        <p:strVal val="hidden"/>
                                      </p:to>
                                    </p:set>
                                  </p:childTnLst>
                                </p:cTn>
                              </p:par>
                              <p:par>
                                <p:cTn id="116" presetID="9" presetClass="exit" presetSubtype="0" fill="hold" nodeType="withEffect">
                                  <p:stCondLst>
                                    <p:cond delay="0"/>
                                  </p:stCondLst>
                                  <p:childTnLst>
                                    <p:animEffect transition="out" filter="dissolve">
                                      <p:cBhvr>
                                        <p:cTn id="117" dur="500"/>
                                        <p:tgtEl>
                                          <p:spTgt spid="45"/>
                                        </p:tgtEl>
                                      </p:cBhvr>
                                    </p:animEffect>
                                    <p:set>
                                      <p:cBhvr>
                                        <p:cTn id="118" dur="1" fill="hold">
                                          <p:stCondLst>
                                            <p:cond delay="499"/>
                                          </p:stCondLst>
                                        </p:cTn>
                                        <p:tgtEl>
                                          <p:spTgt spid="4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9" presetClass="exit" presetSubtype="0" fill="hold" nodeType="clickEffect">
                                  <p:stCondLst>
                                    <p:cond delay="0"/>
                                  </p:stCondLst>
                                  <p:childTnLst>
                                    <p:animEffect transition="out" filter="dissolve">
                                      <p:cBhvr>
                                        <p:cTn id="122" dur="500"/>
                                        <p:tgtEl>
                                          <p:spTgt spid="34"/>
                                        </p:tgtEl>
                                      </p:cBhvr>
                                    </p:animEffect>
                                    <p:set>
                                      <p:cBhvr>
                                        <p:cTn id="123" dur="1" fill="hold">
                                          <p:stCondLst>
                                            <p:cond delay="499"/>
                                          </p:stCondLst>
                                        </p:cTn>
                                        <p:tgtEl>
                                          <p:spTgt spid="34"/>
                                        </p:tgtEl>
                                        <p:attrNameLst>
                                          <p:attrName>style.visibility</p:attrName>
                                        </p:attrNameLst>
                                      </p:cBhvr>
                                      <p:to>
                                        <p:strVal val="hidden"/>
                                      </p:to>
                                    </p:set>
                                  </p:childTnLst>
                                </p:cTn>
                              </p:par>
                              <p:par>
                                <p:cTn id="124" presetID="9" presetClass="exit" presetSubtype="0" fill="hold" nodeType="withEffect">
                                  <p:stCondLst>
                                    <p:cond delay="0"/>
                                  </p:stCondLst>
                                  <p:childTnLst>
                                    <p:animEffect transition="out" filter="dissolv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44"/>
                                        </p:tgtEl>
                                      </p:cBhvr>
                                    </p:animEffect>
                                    <p:set>
                                      <p:cBhvr>
                                        <p:cTn id="133"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11321144" cy="1325563"/>
          </a:xfrm>
        </p:spPr>
        <p:txBody>
          <a:bodyPr/>
          <a:lstStyle/>
          <a:p>
            <a:r>
              <a:rPr lang="en-US" dirty="0"/>
              <a:t>How Do We Leverage our Automation Solution?</a:t>
            </a:r>
          </a:p>
        </p:txBody>
      </p:sp>
      <p:sp>
        <p:nvSpPr>
          <p:cNvPr id="4" name="Rectangle 3"/>
          <p:cNvSpPr/>
          <p:nvPr/>
        </p:nvSpPr>
        <p:spPr>
          <a:xfrm>
            <a:off x="0" y="1671093"/>
            <a:ext cx="12192000" cy="51869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46421" y="2725947"/>
            <a:ext cx="2987894" cy="1716656"/>
          </a:xfrm>
          <a:prstGeom prst="roundRect">
            <a:avLst/>
          </a:prstGeom>
          <a:solidFill>
            <a:srgbClr val="1442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8336872" y="2725947"/>
            <a:ext cx="2987894" cy="1716656"/>
          </a:xfrm>
          <a:prstGeom prst="roundRect">
            <a:avLst/>
          </a:prstGeom>
          <a:solidFill>
            <a:srgbClr val="1442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2761909" y="5291875"/>
            <a:ext cx="6556917" cy="769435"/>
          </a:xfrm>
          <a:prstGeom prst="roundRect">
            <a:avLst/>
          </a:prstGeom>
          <a:solidFill>
            <a:srgbClr val="1442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Cloud Management Platform</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7649" y="1947772"/>
            <a:ext cx="1945438" cy="778175"/>
          </a:xfrm>
          <a:prstGeom prst="rect">
            <a:avLst/>
          </a:prstGeom>
        </p:spPr>
      </p:pic>
      <p:pic>
        <p:nvPicPr>
          <p:cNvPr id="2050" name="Picture 2" descr="http://www.fittechnologies.com/wp-content/uploads/2015/08/cloudms_top4-300x22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769" y="1680373"/>
            <a:ext cx="1394099" cy="1045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vmware.com/files/images/vmrc/VMware_logo_gry_RGB_300dp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6962" y="2003844"/>
            <a:ext cx="2419149" cy="84749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55971" y="2725947"/>
            <a:ext cx="2987894" cy="1716657"/>
          </a:xfrm>
          <a:prstGeom prst="roundRect">
            <a:avLst/>
          </a:prstGeom>
          <a:solidFill>
            <a:srgbClr val="1442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http://automationguy.co.uk/wp-content/uploads/2014/07/vcenter-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485" y="2164362"/>
            <a:ext cx="526462" cy="52646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flipV="1">
            <a:off x="3130858" y="3838755"/>
            <a:ext cx="424532" cy="14531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2" descr="http://cpanelplesk.com/wp-content/uploads/2016/01/apach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7300" y="3013909"/>
            <a:ext cx="763019" cy="7630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cpanelplesk.com/wp-content/uploads/2016/01/apach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7860" y="3006861"/>
            <a:ext cx="763019" cy="7630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panelplesk.com/wp-content/uploads/2016/01/apach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2879" y="2996656"/>
            <a:ext cx="763019" cy="76301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V="1">
            <a:off x="6330401" y="3741915"/>
            <a:ext cx="465506" cy="154995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9031886" y="3776928"/>
            <a:ext cx="1702503" cy="15149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8" name="Picture 10" descr="https://www.arvixe.com/images/landing_pages/mysql_host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6335" y="2988084"/>
            <a:ext cx="859370" cy="8593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https://www.arvixe.com/images/landing_pages/mysql_host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2843" y="2948480"/>
            <a:ext cx="859370" cy="8593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https://www.arvixe.com/images/landing_pages/mysql_host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8711" y="2975491"/>
            <a:ext cx="859370" cy="85937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flipH="1" flipV="1">
            <a:off x="1627296" y="3807841"/>
            <a:ext cx="1588870" cy="148403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436811" y="3776929"/>
            <a:ext cx="543033" cy="14438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8086154" y="3825095"/>
            <a:ext cx="1198886" cy="141894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66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53" presetClass="exit" presetSubtype="32" fill="hold" nodeType="withEffect">
                                  <p:stCondLst>
                                    <p:cond delay="0"/>
                                  </p:stCondLst>
                                  <p:childTnLst>
                                    <p:anim calcmode="lin" valueType="num">
                                      <p:cBhvr>
                                        <p:cTn id="17" dur="500"/>
                                        <p:tgtEl>
                                          <p:spTgt spid="20"/>
                                        </p:tgtEl>
                                        <p:attrNameLst>
                                          <p:attrName>ppt_w</p:attrName>
                                        </p:attrNameLst>
                                      </p:cBhvr>
                                      <p:tavLst>
                                        <p:tav tm="0">
                                          <p:val>
                                            <p:strVal val="ppt_w"/>
                                          </p:val>
                                        </p:tav>
                                        <p:tav tm="100000">
                                          <p:val>
                                            <p:fltVal val="0"/>
                                          </p:val>
                                        </p:tav>
                                      </p:tavLst>
                                    </p:anim>
                                    <p:anim calcmode="lin" valueType="num">
                                      <p:cBhvr>
                                        <p:cTn id="18" dur="500"/>
                                        <p:tgtEl>
                                          <p:spTgt spid="20"/>
                                        </p:tgtEl>
                                        <p:attrNameLst>
                                          <p:attrName>ppt_h</p:attrName>
                                        </p:attrNameLst>
                                      </p:cBhvr>
                                      <p:tavLst>
                                        <p:tav tm="0">
                                          <p:val>
                                            <p:strVal val="ppt_h"/>
                                          </p:val>
                                        </p:tav>
                                        <p:tav tm="100000">
                                          <p:val>
                                            <p:fltVal val="0"/>
                                          </p:val>
                                        </p:tav>
                                      </p:tavLst>
                                    </p:anim>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 presetClass="entr" presetSubtype="0" fill="hold" nodeType="withEffect">
                                  <p:stCondLst>
                                    <p:cond delay="600"/>
                                  </p:stCondLst>
                                  <p:childTnLst>
                                    <p:set>
                                      <p:cBhvr>
                                        <p:cTn id="22" dur="1" fill="hold">
                                          <p:stCondLst>
                                            <p:cond delay="0"/>
                                          </p:stCondLst>
                                        </p:cTn>
                                        <p:tgtEl>
                                          <p:spTgt spid="23"/>
                                        </p:tgtEl>
                                        <p:attrNameLst>
                                          <p:attrName>style.visibility</p:attrName>
                                        </p:attrNameLst>
                                      </p:cBhvr>
                                      <p:to>
                                        <p:strVal val="visible"/>
                                      </p:to>
                                    </p:set>
                                  </p:childTnLst>
                                </p:cTn>
                              </p:par>
                              <p:par>
                                <p:cTn id="23" presetID="2" presetClass="entr" presetSubtype="1" fill="hold" nodeType="withEffect">
                                  <p:stCondLst>
                                    <p:cond delay="7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fill="hold"/>
                                        <p:tgtEl>
                                          <p:spTgt spid="21"/>
                                        </p:tgtEl>
                                        <p:attrNameLst>
                                          <p:attrName>ppt_x</p:attrName>
                                        </p:attrNameLst>
                                      </p:cBhvr>
                                      <p:tavLst>
                                        <p:tav tm="0">
                                          <p:val>
                                            <p:strVal val="#ppt_x"/>
                                          </p:val>
                                        </p:tav>
                                        <p:tav tm="100000">
                                          <p:val>
                                            <p:strVal val="#ppt_x"/>
                                          </p:val>
                                        </p:tav>
                                      </p:tavLst>
                                    </p:anim>
                                    <p:anim calcmode="lin" valueType="num">
                                      <p:cBhvr additive="base">
                                        <p:cTn id="26" dur="1000" fill="hold"/>
                                        <p:tgtEl>
                                          <p:spTgt spid="2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000" fill="hold"/>
                                        <p:tgtEl>
                                          <p:spTgt spid="22"/>
                                        </p:tgtEl>
                                        <p:attrNameLst>
                                          <p:attrName>ppt_x</p:attrName>
                                        </p:attrNameLst>
                                      </p:cBhvr>
                                      <p:tavLst>
                                        <p:tav tm="0">
                                          <p:val>
                                            <p:strVal val="#ppt_x"/>
                                          </p:val>
                                        </p:tav>
                                        <p:tav tm="100000">
                                          <p:val>
                                            <p:strVal val="#ppt_x"/>
                                          </p:val>
                                        </p:tav>
                                      </p:tavLst>
                                    </p:anim>
                                    <p:anim calcmode="lin" valueType="num">
                                      <p:cBhvr additive="base">
                                        <p:cTn id="30" dur="1000" fill="hold"/>
                                        <p:tgtEl>
                                          <p:spTgt spid="22"/>
                                        </p:tgtEl>
                                        <p:attrNameLst>
                                          <p:attrName>ppt_y</p:attrName>
                                        </p:attrNameLst>
                                      </p:cBhvr>
                                      <p:tavLst>
                                        <p:tav tm="0">
                                          <p:val>
                                            <p:strVal val="0-#ppt_h/2"/>
                                          </p:val>
                                        </p:tav>
                                        <p:tav tm="100000">
                                          <p:val>
                                            <p:strVal val="#ppt_y"/>
                                          </p:val>
                                        </p:tav>
                                      </p:tavLst>
                                    </p:anim>
                                  </p:childTnLst>
                                </p:cTn>
                              </p:par>
                              <p:par>
                                <p:cTn id="31" presetID="1" presetClass="entr" presetSubtype="0" fill="hold" nodeType="withEffect">
                                  <p:stCondLst>
                                    <p:cond delay="60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xit" presetSubtype="0" fill="hold" nodeType="withEffect">
                                  <p:stCondLst>
                                    <p:cond delay="140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058"/>
                                        </p:tgtEl>
                                        <p:attrNameLst>
                                          <p:attrName>style.visibility</p:attrName>
                                        </p:attrNameLst>
                                      </p:cBhvr>
                                      <p:to>
                                        <p:strVal val="visible"/>
                                      </p:to>
                                    </p:set>
                                    <p:anim calcmode="lin" valueType="num">
                                      <p:cBhvr>
                                        <p:cTn id="39" dur="500" fill="hold"/>
                                        <p:tgtEl>
                                          <p:spTgt spid="2058"/>
                                        </p:tgtEl>
                                        <p:attrNameLst>
                                          <p:attrName>ppt_w</p:attrName>
                                        </p:attrNameLst>
                                      </p:cBhvr>
                                      <p:tavLst>
                                        <p:tav tm="0">
                                          <p:val>
                                            <p:fltVal val="0"/>
                                          </p:val>
                                        </p:tav>
                                        <p:tav tm="100000">
                                          <p:val>
                                            <p:strVal val="#ppt_w"/>
                                          </p:val>
                                        </p:tav>
                                      </p:tavLst>
                                    </p:anim>
                                    <p:anim calcmode="lin" valueType="num">
                                      <p:cBhvr>
                                        <p:cTn id="40" dur="500" fill="hold"/>
                                        <p:tgtEl>
                                          <p:spTgt spid="2058"/>
                                        </p:tgtEl>
                                        <p:attrNameLst>
                                          <p:attrName>ppt_h</p:attrName>
                                        </p:attrNameLst>
                                      </p:cBhvr>
                                      <p:tavLst>
                                        <p:tav tm="0">
                                          <p:val>
                                            <p:fltVal val="0"/>
                                          </p:val>
                                        </p:tav>
                                        <p:tav tm="100000">
                                          <p:val>
                                            <p:strVal val="#ppt_h"/>
                                          </p:val>
                                        </p:tav>
                                      </p:tavLst>
                                    </p:anim>
                                    <p:animEffect transition="in" filter="fade">
                                      <p:cBhvr>
                                        <p:cTn id="41" dur="500"/>
                                        <p:tgtEl>
                                          <p:spTgt spid="2058"/>
                                        </p:tgtEl>
                                      </p:cBhvr>
                                    </p:animEffect>
                                  </p:childTnLst>
                                </p:cTn>
                              </p:par>
                              <p:par>
                                <p:cTn id="42" presetID="53" presetClass="entr" presetSubtype="16"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500" fill="hold"/>
                                        <p:tgtEl>
                                          <p:spTgt spid="31"/>
                                        </p:tgtEl>
                                        <p:attrNameLst>
                                          <p:attrName>ppt_w</p:attrName>
                                        </p:attrNameLst>
                                      </p:cBhvr>
                                      <p:tavLst>
                                        <p:tav tm="0">
                                          <p:val>
                                            <p:fltVal val="0"/>
                                          </p:val>
                                        </p:tav>
                                        <p:tav tm="100000">
                                          <p:val>
                                            <p:strVal val="#ppt_w"/>
                                          </p:val>
                                        </p:tav>
                                      </p:tavLst>
                                    </p:anim>
                                    <p:anim calcmode="lin" valueType="num">
                                      <p:cBhvr>
                                        <p:cTn id="45" dur="500" fill="hold"/>
                                        <p:tgtEl>
                                          <p:spTgt spid="31"/>
                                        </p:tgtEl>
                                        <p:attrNameLst>
                                          <p:attrName>ppt_h</p:attrName>
                                        </p:attrNameLst>
                                      </p:cBhvr>
                                      <p:tavLst>
                                        <p:tav tm="0">
                                          <p:val>
                                            <p:fltVal val="0"/>
                                          </p:val>
                                        </p:tav>
                                        <p:tav tm="100000">
                                          <p:val>
                                            <p:strVal val="#ppt_h"/>
                                          </p:val>
                                        </p:tav>
                                      </p:tavLst>
                                    </p:anim>
                                    <p:animEffect transition="in" filter="fade">
                                      <p:cBhvr>
                                        <p:cTn id="46" dur="500"/>
                                        <p:tgtEl>
                                          <p:spTgt spid="31"/>
                                        </p:tgtEl>
                                      </p:cBhvr>
                                    </p:animEffect>
                                  </p:childTnLst>
                                </p:cTn>
                              </p:par>
                              <p:par>
                                <p:cTn id="47" presetID="53"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par>
                                <p:cTn id="52" presetID="53" presetClass="entr" presetSubtype="1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par>
                                <p:cTn id="57" presetID="53" presetClass="entr" presetSubtype="16"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ppt_w</p:attrName>
                                        </p:attrNameLst>
                                      </p:cBhvr>
                                      <p:tavLst>
                                        <p:tav tm="0">
                                          <p:val>
                                            <p:fltVal val="0"/>
                                          </p:val>
                                        </p:tav>
                                        <p:tav tm="100000">
                                          <p:val>
                                            <p:strVal val="#ppt_w"/>
                                          </p:val>
                                        </p:tav>
                                      </p:tavLst>
                                    </p:anim>
                                    <p:anim calcmode="lin" valueType="num">
                                      <p:cBhvr>
                                        <p:cTn id="60" dur="500" fill="hold"/>
                                        <p:tgtEl>
                                          <p:spTgt spid="36"/>
                                        </p:tgtEl>
                                        <p:attrNameLst>
                                          <p:attrName>ppt_h</p:attrName>
                                        </p:attrNameLst>
                                      </p:cBhvr>
                                      <p:tavLst>
                                        <p:tav tm="0">
                                          <p:val>
                                            <p:fltVal val="0"/>
                                          </p:val>
                                        </p:tav>
                                        <p:tav tm="100000">
                                          <p:val>
                                            <p:strVal val="#ppt_h"/>
                                          </p:val>
                                        </p:tav>
                                      </p:tavLst>
                                    </p:anim>
                                    <p:animEffect transition="in" filter="fade">
                                      <p:cBhvr>
                                        <p:cTn id="61" dur="500"/>
                                        <p:tgtEl>
                                          <p:spTgt spid="36"/>
                                        </p:tgtEl>
                                      </p:cBhvr>
                                    </p:animEffect>
                                  </p:childTnLst>
                                </p:cTn>
                              </p:par>
                              <p:par>
                                <p:cTn id="62" presetID="53" presetClass="entr" presetSubtype="16"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500" fill="hold"/>
                                        <p:tgtEl>
                                          <p:spTgt spid="30"/>
                                        </p:tgtEl>
                                        <p:attrNameLst>
                                          <p:attrName>ppt_w</p:attrName>
                                        </p:attrNameLst>
                                      </p:cBhvr>
                                      <p:tavLst>
                                        <p:tav tm="0">
                                          <p:val>
                                            <p:fltVal val="0"/>
                                          </p:val>
                                        </p:tav>
                                        <p:tav tm="100000">
                                          <p:val>
                                            <p:strVal val="#ppt_w"/>
                                          </p:val>
                                        </p:tav>
                                      </p:tavLst>
                                    </p:anim>
                                    <p:anim calcmode="lin" valueType="num">
                                      <p:cBhvr>
                                        <p:cTn id="65" dur="500" fill="hold"/>
                                        <p:tgtEl>
                                          <p:spTgt spid="30"/>
                                        </p:tgtEl>
                                        <p:attrNameLst>
                                          <p:attrName>ppt_h</p:attrName>
                                        </p:attrNameLst>
                                      </p:cBhvr>
                                      <p:tavLst>
                                        <p:tav tm="0">
                                          <p:val>
                                            <p:fltVal val="0"/>
                                          </p:val>
                                        </p:tav>
                                        <p:tav tm="100000">
                                          <p:val>
                                            <p:strVal val="#ppt_h"/>
                                          </p:val>
                                        </p:tav>
                                      </p:tavLst>
                                    </p:anim>
                                    <p:animEffect transition="in" filter="fade">
                                      <p:cBhvr>
                                        <p:cTn id="6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p:cNvPicPr>
            <a:picLocks noChangeAspect="1"/>
          </p:cNvPicPr>
          <p:nvPr/>
        </p:nvPicPr>
        <p:blipFill>
          <a:blip r:embed="rId2"/>
          <a:stretch>
            <a:fillRect/>
          </a:stretch>
        </p:blipFill>
        <p:spPr>
          <a:xfrm>
            <a:off x="8693524" y="2694335"/>
            <a:ext cx="1405773" cy="2282459"/>
          </a:xfrm>
          <a:prstGeom prst="rect">
            <a:avLst/>
          </a:prstGeom>
        </p:spPr>
      </p:pic>
      <p:pic>
        <p:nvPicPr>
          <p:cNvPr id="95" name="Picture 94"/>
          <p:cNvPicPr>
            <a:picLocks noChangeAspect="1"/>
          </p:cNvPicPr>
          <p:nvPr/>
        </p:nvPicPr>
        <p:blipFill>
          <a:blip r:embed="rId3"/>
          <a:stretch>
            <a:fillRect/>
          </a:stretch>
        </p:blipFill>
        <p:spPr>
          <a:xfrm>
            <a:off x="4571047" y="2690147"/>
            <a:ext cx="1412822" cy="2281054"/>
          </a:xfrm>
          <a:prstGeom prst="rect">
            <a:avLst/>
          </a:prstGeom>
        </p:spPr>
      </p:pic>
      <p:pic>
        <p:nvPicPr>
          <p:cNvPr id="67" name="Picture 66"/>
          <p:cNvPicPr>
            <a:picLocks noChangeAspect="1"/>
          </p:cNvPicPr>
          <p:nvPr/>
        </p:nvPicPr>
        <p:blipFill>
          <a:blip r:embed="rId4"/>
          <a:stretch>
            <a:fillRect/>
          </a:stretch>
        </p:blipFill>
        <p:spPr>
          <a:xfrm>
            <a:off x="4008041" y="2463049"/>
            <a:ext cx="1041019" cy="487200"/>
          </a:xfrm>
          <a:prstGeom prst="rect">
            <a:avLst/>
          </a:prstGeom>
        </p:spPr>
      </p:pic>
      <p:pic>
        <p:nvPicPr>
          <p:cNvPr id="92" name="Picture 91"/>
          <p:cNvPicPr>
            <a:picLocks noChangeAspect="1"/>
          </p:cNvPicPr>
          <p:nvPr/>
        </p:nvPicPr>
        <p:blipFill>
          <a:blip r:embed="rId5"/>
          <a:stretch>
            <a:fillRect/>
          </a:stretch>
        </p:blipFill>
        <p:spPr>
          <a:xfrm>
            <a:off x="2840581" y="2706649"/>
            <a:ext cx="1397491" cy="2256302"/>
          </a:xfrm>
          <a:prstGeom prst="rect">
            <a:avLst/>
          </a:prstGeom>
        </p:spPr>
      </p:pic>
      <p:sp>
        <p:nvSpPr>
          <p:cNvPr id="2" name="Title 1"/>
          <p:cNvSpPr>
            <a:spLocks noGrp="1"/>
          </p:cNvSpPr>
          <p:nvPr>
            <p:ph type="title"/>
          </p:nvPr>
        </p:nvSpPr>
        <p:spPr>
          <a:xfrm>
            <a:off x="650965" y="345530"/>
            <a:ext cx="11321144" cy="1325563"/>
          </a:xfrm>
        </p:spPr>
        <p:txBody>
          <a:bodyPr/>
          <a:lstStyle/>
          <a:p>
            <a:r>
              <a:rPr lang="en-US" dirty="0"/>
              <a:t>How Do We Leverage our Automation Solution?</a:t>
            </a:r>
          </a:p>
        </p:txBody>
      </p:sp>
      <p:pic>
        <p:nvPicPr>
          <p:cNvPr id="5" name="Picture 4"/>
          <p:cNvPicPr>
            <a:picLocks noChangeAspect="1"/>
          </p:cNvPicPr>
          <p:nvPr/>
        </p:nvPicPr>
        <p:blipFill>
          <a:blip r:embed="rId6"/>
          <a:stretch>
            <a:fillRect/>
          </a:stretch>
        </p:blipFill>
        <p:spPr>
          <a:xfrm>
            <a:off x="2980258" y="1611620"/>
            <a:ext cx="7287132" cy="579600"/>
          </a:xfrm>
          <a:prstGeom prst="rect">
            <a:avLst/>
          </a:prstGeom>
        </p:spPr>
      </p:pic>
      <p:pic>
        <p:nvPicPr>
          <p:cNvPr id="6" name="Picture 5"/>
          <p:cNvPicPr>
            <a:picLocks noChangeAspect="1"/>
          </p:cNvPicPr>
          <p:nvPr/>
        </p:nvPicPr>
        <p:blipFill>
          <a:blip r:embed="rId7"/>
          <a:stretch>
            <a:fillRect/>
          </a:stretch>
        </p:blipFill>
        <p:spPr>
          <a:xfrm>
            <a:off x="1275539" y="1901420"/>
            <a:ext cx="1905736" cy="672000"/>
          </a:xfrm>
          <a:prstGeom prst="rect">
            <a:avLst/>
          </a:prstGeom>
        </p:spPr>
      </p:pic>
      <p:pic>
        <p:nvPicPr>
          <p:cNvPr id="9" name="Picture 8"/>
          <p:cNvPicPr>
            <a:picLocks noChangeAspect="1"/>
          </p:cNvPicPr>
          <p:nvPr/>
        </p:nvPicPr>
        <p:blipFill>
          <a:blip r:embed="rId8"/>
          <a:stretch>
            <a:fillRect/>
          </a:stretch>
        </p:blipFill>
        <p:spPr>
          <a:xfrm>
            <a:off x="909023" y="2573420"/>
            <a:ext cx="873113" cy="2805600"/>
          </a:xfrm>
          <a:prstGeom prst="rect">
            <a:avLst/>
          </a:prstGeom>
        </p:spPr>
      </p:pic>
      <p:cxnSp>
        <p:nvCxnSpPr>
          <p:cNvPr id="28" name="Straight Connector 27"/>
          <p:cNvCxnSpPr/>
          <p:nvPr/>
        </p:nvCxnSpPr>
        <p:spPr>
          <a:xfrm>
            <a:off x="1580028" y="5244352"/>
            <a:ext cx="2093479" cy="0"/>
          </a:xfrm>
          <a:prstGeom prst="line">
            <a:avLst/>
          </a:prstGeom>
          <a:ln w="47625">
            <a:solidFill>
              <a:srgbClr val="06659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311537" y="2080257"/>
            <a:ext cx="0" cy="1052908"/>
          </a:xfrm>
          <a:prstGeom prst="line">
            <a:avLst/>
          </a:prstGeom>
          <a:ln w="47625">
            <a:solidFill>
              <a:srgbClr val="B40D3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73507" y="4598894"/>
            <a:ext cx="0" cy="645458"/>
          </a:xfrm>
          <a:prstGeom prst="line">
            <a:avLst/>
          </a:prstGeom>
          <a:ln w="47625">
            <a:solidFill>
              <a:srgbClr val="06659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610535" y="3133165"/>
            <a:ext cx="2701002" cy="0"/>
          </a:xfrm>
          <a:prstGeom prst="line">
            <a:avLst/>
          </a:prstGeom>
          <a:ln w="47625">
            <a:solidFill>
              <a:srgbClr val="B40D3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673507" y="3133165"/>
            <a:ext cx="0" cy="396688"/>
          </a:xfrm>
          <a:prstGeom prst="line">
            <a:avLst/>
          </a:prstGeom>
          <a:ln w="47625">
            <a:solidFill>
              <a:srgbClr val="B40D3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352148" y="3133165"/>
            <a:ext cx="0" cy="396688"/>
          </a:xfrm>
          <a:prstGeom prst="line">
            <a:avLst/>
          </a:prstGeom>
          <a:ln w="47625">
            <a:solidFill>
              <a:srgbClr val="B40D3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612409" y="5244352"/>
            <a:ext cx="1739739" cy="0"/>
          </a:xfrm>
          <a:prstGeom prst="line">
            <a:avLst/>
          </a:prstGeom>
          <a:ln w="47625">
            <a:solidFill>
              <a:srgbClr val="06659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352367" y="4598894"/>
            <a:ext cx="0" cy="645458"/>
          </a:xfrm>
          <a:prstGeom prst="line">
            <a:avLst/>
          </a:prstGeom>
          <a:ln w="47625">
            <a:solidFill>
              <a:srgbClr val="06659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32" idx="2"/>
          </p:cNvCxnSpPr>
          <p:nvPr/>
        </p:nvCxnSpPr>
        <p:spPr>
          <a:xfrm flipV="1">
            <a:off x="7262607" y="4410357"/>
            <a:ext cx="0" cy="820473"/>
          </a:xfrm>
          <a:prstGeom prst="line">
            <a:avLst/>
          </a:prstGeom>
          <a:ln w="47625">
            <a:solidFill>
              <a:srgbClr val="06659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352148" y="5224631"/>
            <a:ext cx="1910459" cy="19720"/>
          </a:xfrm>
          <a:prstGeom prst="line">
            <a:avLst/>
          </a:prstGeom>
          <a:ln w="47625">
            <a:solidFill>
              <a:srgbClr val="06659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6143066" y="3130925"/>
            <a:ext cx="1138607" cy="8440"/>
          </a:xfrm>
          <a:prstGeom prst="line">
            <a:avLst/>
          </a:prstGeom>
          <a:ln w="47625">
            <a:solidFill>
              <a:srgbClr val="B40D3D"/>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99" idx="1"/>
          </p:cNvCxnSpPr>
          <p:nvPr/>
        </p:nvCxnSpPr>
        <p:spPr>
          <a:xfrm flipH="1">
            <a:off x="7418717" y="3672412"/>
            <a:ext cx="1639402" cy="0"/>
          </a:xfrm>
          <a:prstGeom prst="line">
            <a:avLst/>
          </a:prstGeom>
          <a:ln w="47625">
            <a:solidFill>
              <a:srgbClr val="B40D3D"/>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663367" y="1973761"/>
            <a:ext cx="929063" cy="369332"/>
          </a:xfrm>
          <a:prstGeom prst="rect">
            <a:avLst/>
          </a:prstGeom>
          <a:noFill/>
        </p:spPr>
        <p:txBody>
          <a:bodyPr wrap="square" rtlCol="0">
            <a:spAutoFit/>
          </a:bodyPr>
          <a:lstStyle/>
          <a:p>
            <a:r>
              <a:rPr lang="en-US" b="1" dirty="0">
                <a:solidFill>
                  <a:schemeClr val="bg1"/>
                </a:solidFill>
              </a:rPr>
              <a:t>API Call</a:t>
            </a:r>
          </a:p>
        </p:txBody>
      </p:sp>
      <p:sp>
        <p:nvSpPr>
          <p:cNvPr id="66" name="TextBox 65"/>
          <p:cNvSpPr txBox="1"/>
          <p:nvPr/>
        </p:nvSpPr>
        <p:spPr>
          <a:xfrm>
            <a:off x="3475301" y="2168615"/>
            <a:ext cx="2367696" cy="369332"/>
          </a:xfrm>
          <a:prstGeom prst="rect">
            <a:avLst/>
          </a:prstGeom>
          <a:noFill/>
        </p:spPr>
        <p:txBody>
          <a:bodyPr wrap="square" rtlCol="0">
            <a:spAutoFit/>
          </a:bodyPr>
          <a:lstStyle/>
          <a:p>
            <a:r>
              <a:rPr lang="en-US" b="1" dirty="0">
                <a:solidFill>
                  <a:schemeClr val="bg1"/>
                </a:solidFill>
              </a:rPr>
              <a:t>Automatic Approval</a:t>
            </a:r>
          </a:p>
        </p:txBody>
      </p:sp>
      <p:cxnSp>
        <p:nvCxnSpPr>
          <p:cNvPr id="73" name="Straight Connector 72"/>
          <p:cNvCxnSpPr>
            <a:stCxn id="32" idx="0"/>
          </p:cNvCxnSpPr>
          <p:nvPr/>
        </p:nvCxnSpPr>
        <p:spPr>
          <a:xfrm flipV="1">
            <a:off x="7262607" y="3130925"/>
            <a:ext cx="0" cy="284656"/>
          </a:xfrm>
          <a:prstGeom prst="line">
            <a:avLst/>
          </a:prstGeom>
          <a:ln w="47625">
            <a:solidFill>
              <a:srgbClr val="B40D3D"/>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100" idx="1"/>
          </p:cNvCxnSpPr>
          <p:nvPr/>
        </p:nvCxnSpPr>
        <p:spPr>
          <a:xfrm flipH="1">
            <a:off x="7557248" y="4260599"/>
            <a:ext cx="1387072" cy="8842"/>
          </a:xfrm>
          <a:prstGeom prst="line">
            <a:avLst/>
          </a:prstGeom>
          <a:ln w="47625">
            <a:solidFill>
              <a:srgbClr val="066592"/>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247593" y="4417535"/>
            <a:ext cx="2367696" cy="369332"/>
          </a:xfrm>
          <a:prstGeom prst="rect">
            <a:avLst/>
          </a:prstGeom>
          <a:noFill/>
        </p:spPr>
        <p:txBody>
          <a:bodyPr wrap="square" rtlCol="0">
            <a:spAutoFit/>
          </a:bodyPr>
          <a:lstStyle/>
          <a:p>
            <a:r>
              <a:rPr lang="en-US" b="1" dirty="0">
                <a:solidFill>
                  <a:schemeClr val="bg1"/>
                </a:solidFill>
              </a:rPr>
              <a:t>Manual Intervention</a:t>
            </a:r>
          </a:p>
        </p:txBody>
      </p:sp>
      <p:pic>
        <p:nvPicPr>
          <p:cNvPr id="93" name="Picture 92"/>
          <p:cNvPicPr>
            <a:picLocks noChangeAspect="1"/>
          </p:cNvPicPr>
          <p:nvPr/>
        </p:nvPicPr>
        <p:blipFill>
          <a:blip r:embed="rId9"/>
          <a:stretch>
            <a:fillRect/>
          </a:stretch>
        </p:blipFill>
        <p:spPr>
          <a:xfrm>
            <a:off x="3221680" y="3414567"/>
            <a:ext cx="777710" cy="678542"/>
          </a:xfrm>
          <a:prstGeom prst="rect">
            <a:avLst/>
          </a:prstGeom>
        </p:spPr>
      </p:pic>
      <p:pic>
        <p:nvPicPr>
          <p:cNvPr id="94" name="Picture 93"/>
          <p:cNvPicPr>
            <a:picLocks noChangeAspect="1"/>
          </p:cNvPicPr>
          <p:nvPr/>
        </p:nvPicPr>
        <p:blipFill>
          <a:blip r:embed="rId10"/>
          <a:stretch>
            <a:fillRect/>
          </a:stretch>
        </p:blipFill>
        <p:spPr>
          <a:xfrm>
            <a:off x="3107881" y="4065411"/>
            <a:ext cx="1005308" cy="553228"/>
          </a:xfrm>
          <a:prstGeom prst="rect">
            <a:avLst/>
          </a:prstGeom>
        </p:spPr>
      </p:pic>
      <p:pic>
        <p:nvPicPr>
          <p:cNvPr id="96" name="Picture 95"/>
          <p:cNvPicPr>
            <a:picLocks noChangeAspect="1"/>
          </p:cNvPicPr>
          <p:nvPr/>
        </p:nvPicPr>
        <p:blipFill>
          <a:blip r:embed="rId9"/>
          <a:stretch>
            <a:fillRect/>
          </a:stretch>
        </p:blipFill>
        <p:spPr>
          <a:xfrm>
            <a:off x="4927584" y="3432703"/>
            <a:ext cx="777710" cy="678542"/>
          </a:xfrm>
          <a:prstGeom prst="rect">
            <a:avLst/>
          </a:prstGeom>
        </p:spPr>
      </p:pic>
      <p:pic>
        <p:nvPicPr>
          <p:cNvPr id="97" name="Picture 96"/>
          <p:cNvPicPr>
            <a:picLocks noChangeAspect="1"/>
          </p:cNvPicPr>
          <p:nvPr/>
        </p:nvPicPr>
        <p:blipFill>
          <a:blip r:embed="rId10"/>
          <a:stretch>
            <a:fillRect/>
          </a:stretch>
        </p:blipFill>
        <p:spPr>
          <a:xfrm>
            <a:off x="4813785" y="4083547"/>
            <a:ext cx="1005308" cy="553228"/>
          </a:xfrm>
          <a:prstGeom prst="rect">
            <a:avLst/>
          </a:prstGeom>
        </p:spPr>
      </p:pic>
      <p:pic>
        <p:nvPicPr>
          <p:cNvPr id="99" name="Picture 98"/>
          <p:cNvPicPr>
            <a:picLocks noChangeAspect="1"/>
          </p:cNvPicPr>
          <p:nvPr/>
        </p:nvPicPr>
        <p:blipFill>
          <a:blip r:embed="rId9"/>
          <a:stretch>
            <a:fillRect/>
          </a:stretch>
        </p:blipFill>
        <p:spPr>
          <a:xfrm>
            <a:off x="9058119" y="3333141"/>
            <a:ext cx="777710" cy="678542"/>
          </a:xfrm>
          <a:prstGeom prst="rect">
            <a:avLst/>
          </a:prstGeom>
        </p:spPr>
      </p:pic>
      <p:pic>
        <p:nvPicPr>
          <p:cNvPr id="100" name="Picture 99"/>
          <p:cNvPicPr>
            <a:picLocks noChangeAspect="1"/>
          </p:cNvPicPr>
          <p:nvPr/>
        </p:nvPicPr>
        <p:blipFill>
          <a:blip r:embed="rId10"/>
          <a:stretch>
            <a:fillRect/>
          </a:stretch>
        </p:blipFill>
        <p:spPr>
          <a:xfrm>
            <a:off x="8944320" y="3983985"/>
            <a:ext cx="1005308" cy="553228"/>
          </a:xfrm>
          <a:prstGeom prst="rect">
            <a:avLst/>
          </a:prstGeom>
        </p:spPr>
      </p:pic>
      <p:pic>
        <p:nvPicPr>
          <p:cNvPr id="32" name="Picture 31"/>
          <p:cNvPicPr>
            <a:picLocks noChangeAspect="1"/>
          </p:cNvPicPr>
          <p:nvPr/>
        </p:nvPicPr>
        <p:blipFill>
          <a:blip r:embed="rId11"/>
          <a:stretch>
            <a:fillRect/>
          </a:stretch>
        </p:blipFill>
        <p:spPr>
          <a:xfrm>
            <a:off x="6682644" y="3415581"/>
            <a:ext cx="1159925" cy="994776"/>
          </a:xfrm>
          <a:prstGeom prst="rect">
            <a:avLst/>
          </a:prstGeom>
        </p:spPr>
      </p:pic>
    </p:spTree>
    <p:extLst>
      <p:ext uri="{BB962C8B-B14F-4D97-AF65-F5344CB8AC3E}">
        <p14:creationId xmlns:p14="http://schemas.microsoft.com/office/powerpoint/2010/main" val="8963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par>
                                <p:cTn id="21" presetID="6" presetClass="entr" presetSubtype="16"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circle(in)">
                                      <p:cBhvr>
                                        <p:cTn id="23" dur="2000"/>
                                        <p:tgtEl>
                                          <p:spTgt spid="44"/>
                                        </p:tgtEl>
                                      </p:cBhvr>
                                    </p:animEffect>
                                  </p:childTnLst>
                                </p:cTn>
                              </p:par>
                              <p:par>
                                <p:cTn id="24" presetID="6" presetClass="entr" presetSubtype="16"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circle(in)">
                                      <p:cBhvr>
                                        <p:cTn id="26" dur="2000"/>
                                        <p:tgtEl>
                                          <p:spTgt spid="49"/>
                                        </p:tgtEl>
                                      </p:cBhvr>
                                    </p:animEffect>
                                  </p:childTnLst>
                                </p:cTn>
                              </p:par>
                              <p:par>
                                <p:cTn id="27" presetID="6" presetClass="entr" presetSubtype="16"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par>
                                <p:cTn id="30" presetID="6"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2000"/>
                                        <p:tgtEl>
                                          <p:spTgt spid="34"/>
                                        </p:tgtEl>
                                      </p:cBhvr>
                                    </p:animEffect>
                                  </p:childTnLst>
                                </p:cTn>
                              </p:par>
                              <p:par>
                                <p:cTn id="33" presetID="10" presetClass="entr" presetSubtype="0" fill="hold" nodeType="withEffect">
                                  <p:stCondLst>
                                    <p:cond delay="200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par>
                                <p:cTn id="36" presetID="10" presetClass="entr" presetSubtype="0" fill="hold" nodeType="withEffect">
                                  <p:stCondLst>
                                    <p:cond delay="2000"/>
                                  </p:stCondLst>
                                  <p:childTnLst>
                                    <p:set>
                                      <p:cBhvr>
                                        <p:cTn id="37" dur="1" fill="hold">
                                          <p:stCondLst>
                                            <p:cond delay="0"/>
                                          </p:stCondLst>
                                        </p:cTn>
                                        <p:tgtEl>
                                          <p:spTgt spid="94"/>
                                        </p:tgtEl>
                                        <p:attrNameLst>
                                          <p:attrName>style.visibility</p:attrName>
                                        </p:attrNameLst>
                                      </p:cBhvr>
                                      <p:to>
                                        <p:strVal val="visible"/>
                                      </p:to>
                                    </p:set>
                                    <p:animEffect transition="in" filter="fade">
                                      <p:cBhvr>
                                        <p:cTn id="38" dur="500"/>
                                        <p:tgtEl>
                                          <p:spTgt spid="9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circle(in)">
                                      <p:cBhvr>
                                        <p:cTn id="43" dur="2000"/>
                                        <p:tgtEl>
                                          <p:spTgt spid="6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circle(in)">
                                      <p:cBhvr>
                                        <p:cTn id="46" dur="2000"/>
                                        <p:tgtEl>
                                          <p:spTgt spid="66"/>
                                        </p:tgtEl>
                                      </p:cBhvr>
                                    </p:animEffect>
                                  </p:childTnLst>
                                </p:cTn>
                              </p:par>
                              <p:par>
                                <p:cTn id="47" presetID="6" presetClass="entr" presetSubtype="16"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circle(in)">
                                      <p:cBhvr>
                                        <p:cTn id="49" dur="2000"/>
                                        <p:tgtEl>
                                          <p:spTgt spid="53"/>
                                        </p:tgtEl>
                                      </p:cBhvr>
                                    </p:animEffect>
                                  </p:childTnLst>
                                </p:cTn>
                              </p:par>
                              <p:par>
                                <p:cTn id="50" presetID="6" presetClass="entr" presetSubtype="16"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circle(in)">
                                      <p:cBhvr>
                                        <p:cTn id="52" dur="2000"/>
                                        <p:tgtEl>
                                          <p:spTgt spid="55"/>
                                        </p:tgtEl>
                                      </p:cBhvr>
                                    </p:animEffect>
                                  </p:childTnLst>
                                </p:cTn>
                              </p:par>
                              <p:par>
                                <p:cTn id="53" presetID="6"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circle(in)">
                                      <p:cBhvr>
                                        <p:cTn id="55" dur="2000"/>
                                        <p:tgtEl>
                                          <p:spTgt spid="52"/>
                                        </p:tgtEl>
                                      </p:cBhvr>
                                    </p:animEffect>
                                  </p:childTnLst>
                                </p:cTn>
                              </p:par>
                              <p:par>
                                <p:cTn id="56" presetID="10" presetClass="entr" presetSubtype="0" fill="hold" nodeType="withEffect">
                                  <p:stCondLst>
                                    <p:cond delay="2000"/>
                                  </p:stCondLst>
                                  <p:childTnLst>
                                    <p:set>
                                      <p:cBhvr>
                                        <p:cTn id="57" dur="1" fill="hold">
                                          <p:stCondLst>
                                            <p:cond delay="0"/>
                                          </p:stCondLst>
                                        </p:cTn>
                                        <p:tgtEl>
                                          <p:spTgt spid="96"/>
                                        </p:tgtEl>
                                        <p:attrNameLst>
                                          <p:attrName>style.visibility</p:attrName>
                                        </p:attrNameLst>
                                      </p:cBhvr>
                                      <p:to>
                                        <p:strVal val="visible"/>
                                      </p:to>
                                    </p:set>
                                    <p:animEffect transition="in" filter="fade">
                                      <p:cBhvr>
                                        <p:cTn id="58" dur="500"/>
                                        <p:tgtEl>
                                          <p:spTgt spid="96"/>
                                        </p:tgtEl>
                                      </p:cBhvr>
                                    </p:animEffect>
                                  </p:childTnLst>
                                </p:cTn>
                              </p:par>
                              <p:par>
                                <p:cTn id="59" presetID="10" presetClass="entr" presetSubtype="0" fill="hold" nodeType="withEffect">
                                  <p:stCondLst>
                                    <p:cond delay="2000"/>
                                  </p:stCondLst>
                                  <p:childTnLst>
                                    <p:set>
                                      <p:cBhvr>
                                        <p:cTn id="60" dur="1" fill="hold">
                                          <p:stCondLst>
                                            <p:cond delay="0"/>
                                          </p:stCondLst>
                                        </p:cTn>
                                        <p:tgtEl>
                                          <p:spTgt spid="97"/>
                                        </p:tgtEl>
                                        <p:attrNameLst>
                                          <p:attrName>style.visibility</p:attrName>
                                        </p:attrNameLst>
                                      </p:cBhvr>
                                      <p:to>
                                        <p:strVal val="visible"/>
                                      </p:to>
                                    </p:set>
                                    <p:animEffect transition="in" filter="fade">
                                      <p:cBhvr>
                                        <p:cTn id="61" dur="500"/>
                                        <p:tgtEl>
                                          <p:spTgt spid="97"/>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circle(in)">
                                      <p:cBhvr>
                                        <p:cTn id="66" dur="2000"/>
                                        <p:tgtEl>
                                          <p:spTgt spid="61"/>
                                        </p:tgtEl>
                                      </p:cBhvr>
                                    </p:animEffect>
                                  </p:childTnLst>
                                </p:cTn>
                              </p:par>
                              <p:par>
                                <p:cTn id="67" presetID="6" presetClass="entr" presetSubtype="16" fill="hold"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circle(in)">
                                      <p:cBhvr>
                                        <p:cTn id="69" dur="2000"/>
                                        <p:tgtEl>
                                          <p:spTgt spid="58"/>
                                        </p:tgtEl>
                                      </p:cBhvr>
                                    </p:animEffect>
                                  </p:childTnLst>
                                </p:cTn>
                              </p:par>
                              <p:par>
                                <p:cTn id="70" presetID="6" presetClass="entr" presetSubtype="16"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circle(in)">
                                      <p:cBhvr>
                                        <p:cTn id="72" dur="2000"/>
                                        <p:tgtEl>
                                          <p:spTgt spid="57"/>
                                        </p:tgtEl>
                                      </p:cBhvr>
                                    </p:animEffect>
                                  </p:childTnLst>
                                </p:cTn>
                              </p:par>
                              <p:par>
                                <p:cTn id="73" presetID="6" presetClass="entr" presetSubtype="16" fill="hold" nodeType="withEffect">
                                  <p:stCondLst>
                                    <p:cond delay="0"/>
                                  </p:stCondLst>
                                  <p:childTnLst>
                                    <p:set>
                                      <p:cBhvr>
                                        <p:cTn id="74" dur="1" fill="hold">
                                          <p:stCondLst>
                                            <p:cond delay="0"/>
                                          </p:stCondLst>
                                        </p:cTn>
                                        <p:tgtEl>
                                          <p:spTgt spid="73"/>
                                        </p:tgtEl>
                                        <p:attrNameLst>
                                          <p:attrName>style.visibility</p:attrName>
                                        </p:attrNameLst>
                                      </p:cBhvr>
                                      <p:to>
                                        <p:strVal val="visible"/>
                                      </p:to>
                                    </p:set>
                                    <p:animEffect transition="in" filter="circle(in)">
                                      <p:cBhvr>
                                        <p:cTn id="75" dur="2000"/>
                                        <p:tgtEl>
                                          <p:spTgt spid="73"/>
                                        </p:tgtEl>
                                      </p:cBhvr>
                                    </p:animEffect>
                                  </p:childTnLst>
                                </p:cTn>
                              </p:par>
                              <p:par>
                                <p:cTn id="76" presetID="6" presetClass="entr" presetSubtype="16"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circle(in)">
                                      <p:cBhvr>
                                        <p:cTn id="78" dur="2000"/>
                                        <p:tgtEl>
                                          <p:spTgt spid="32"/>
                                        </p:tgtEl>
                                      </p:cBhvr>
                                    </p:animEffect>
                                  </p:childTnLst>
                                </p:cTn>
                              </p:par>
                              <p:par>
                                <p:cTn id="79" presetID="1" presetClass="entr" presetSubtype="0" fill="hold" grpId="0" nodeType="withEffect">
                                  <p:stCondLst>
                                    <p:cond delay="0"/>
                                  </p:stCondLst>
                                  <p:childTnLst>
                                    <p:set>
                                      <p:cBhvr>
                                        <p:cTn id="80" dur="1" fill="hold">
                                          <p:stCondLst>
                                            <p:cond delay="0"/>
                                          </p:stCondLst>
                                        </p:cTn>
                                        <p:tgtEl>
                                          <p:spTgt spid="9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circle(in)">
                                      <p:cBhvr>
                                        <p:cTn id="85" dur="2000"/>
                                        <p:tgtEl>
                                          <p:spTgt spid="63"/>
                                        </p:tgtEl>
                                      </p:cBhvr>
                                    </p:animEffect>
                                  </p:childTnLst>
                                </p:cTn>
                              </p:par>
                              <p:par>
                                <p:cTn id="86" presetID="6" presetClass="entr" presetSubtype="16" fill="hold" nodeType="withEffect">
                                  <p:stCondLst>
                                    <p:cond delay="0"/>
                                  </p:stCondLst>
                                  <p:childTnLst>
                                    <p:set>
                                      <p:cBhvr>
                                        <p:cTn id="87" dur="1" fill="hold">
                                          <p:stCondLst>
                                            <p:cond delay="0"/>
                                          </p:stCondLst>
                                        </p:cTn>
                                        <p:tgtEl>
                                          <p:spTgt spid="88"/>
                                        </p:tgtEl>
                                        <p:attrNameLst>
                                          <p:attrName>style.visibility</p:attrName>
                                        </p:attrNameLst>
                                      </p:cBhvr>
                                      <p:to>
                                        <p:strVal val="visible"/>
                                      </p:to>
                                    </p:set>
                                    <p:animEffect transition="in" filter="circle(in)">
                                      <p:cBhvr>
                                        <p:cTn id="88" dur="2000"/>
                                        <p:tgtEl>
                                          <p:spTgt spid="88"/>
                                        </p:tgtEl>
                                      </p:cBhvr>
                                    </p:animEffect>
                                  </p:childTnLst>
                                </p:cTn>
                              </p:par>
                              <p:par>
                                <p:cTn id="89" presetID="10" presetClass="entr" presetSubtype="0" fill="hold" nodeType="withEffect">
                                  <p:stCondLst>
                                    <p:cond delay="2000"/>
                                  </p:stCondLst>
                                  <p:childTnLst>
                                    <p:set>
                                      <p:cBhvr>
                                        <p:cTn id="90" dur="1" fill="hold">
                                          <p:stCondLst>
                                            <p:cond delay="0"/>
                                          </p:stCondLst>
                                        </p:cTn>
                                        <p:tgtEl>
                                          <p:spTgt spid="99"/>
                                        </p:tgtEl>
                                        <p:attrNameLst>
                                          <p:attrName>style.visibility</p:attrName>
                                        </p:attrNameLst>
                                      </p:cBhvr>
                                      <p:to>
                                        <p:strVal val="visible"/>
                                      </p:to>
                                    </p:set>
                                    <p:animEffect transition="in" filter="fade">
                                      <p:cBhvr>
                                        <p:cTn id="91" dur="500"/>
                                        <p:tgtEl>
                                          <p:spTgt spid="99"/>
                                        </p:tgtEl>
                                      </p:cBhvr>
                                    </p:animEffect>
                                  </p:childTnLst>
                                </p:cTn>
                              </p:par>
                              <p:par>
                                <p:cTn id="92" presetID="10" presetClass="entr" presetSubtype="0" fill="hold" nodeType="withEffect">
                                  <p:stCondLst>
                                    <p:cond delay="200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9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We’ve covered</a:t>
            </a:r>
          </a:p>
        </p:txBody>
      </p:sp>
      <p:sp>
        <p:nvSpPr>
          <p:cNvPr id="3" name="Rectangle 2"/>
          <p:cNvSpPr/>
          <p:nvPr/>
        </p:nvSpPr>
        <p:spPr>
          <a:xfrm>
            <a:off x="4114974" y="2363212"/>
            <a:ext cx="3573189" cy="461665"/>
          </a:xfrm>
          <a:prstGeom prst="rect">
            <a:avLst/>
          </a:prstGeom>
        </p:spPr>
        <p:txBody>
          <a:bodyPr wrap="square">
            <a:spAutoFit/>
          </a:bodyPr>
          <a:lstStyle/>
          <a:p>
            <a:pPr algn="ctr"/>
            <a:r>
              <a:rPr lang="en-US" sz="2400" b="1" dirty="0">
                <a:solidFill>
                  <a:schemeClr val="bg1"/>
                </a:solidFill>
              </a:rPr>
              <a:t>Continuous Integration</a:t>
            </a:r>
          </a:p>
        </p:txBody>
      </p:sp>
      <p:sp>
        <p:nvSpPr>
          <p:cNvPr id="4" name="Rectangle 3"/>
          <p:cNvSpPr/>
          <p:nvPr/>
        </p:nvSpPr>
        <p:spPr>
          <a:xfrm>
            <a:off x="4114974" y="2851407"/>
            <a:ext cx="3573190" cy="461665"/>
          </a:xfrm>
          <a:prstGeom prst="rect">
            <a:avLst/>
          </a:prstGeom>
        </p:spPr>
        <p:txBody>
          <a:bodyPr wrap="square">
            <a:spAutoFit/>
          </a:bodyPr>
          <a:lstStyle/>
          <a:p>
            <a:pPr algn="ctr"/>
            <a:r>
              <a:rPr lang="en-US" sz="2400" b="1" dirty="0">
                <a:solidFill>
                  <a:schemeClr val="bg1"/>
                </a:solidFill>
              </a:rPr>
              <a:t>Continuous Development</a:t>
            </a:r>
          </a:p>
        </p:txBody>
      </p:sp>
      <p:sp>
        <p:nvSpPr>
          <p:cNvPr id="5" name="Rectangle 4"/>
          <p:cNvSpPr/>
          <p:nvPr/>
        </p:nvSpPr>
        <p:spPr>
          <a:xfrm>
            <a:off x="4114974" y="1928456"/>
            <a:ext cx="3573189" cy="461665"/>
          </a:xfrm>
          <a:prstGeom prst="rect">
            <a:avLst/>
          </a:prstGeom>
        </p:spPr>
        <p:txBody>
          <a:bodyPr wrap="square">
            <a:spAutoFit/>
          </a:bodyPr>
          <a:lstStyle/>
          <a:p>
            <a:pPr algn="ctr"/>
            <a:r>
              <a:rPr lang="en-US" sz="2400" b="1" dirty="0">
                <a:solidFill>
                  <a:schemeClr val="bg1"/>
                </a:solidFill>
              </a:rPr>
              <a:t>Agile</a:t>
            </a:r>
          </a:p>
        </p:txBody>
      </p:sp>
      <p:sp>
        <p:nvSpPr>
          <p:cNvPr id="6" name="Rectangle 5"/>
          <p:cNvSpPr/>
          <p:nvPr/>
        </p:nvSpPr>
        <p:spPr>
          <a:xfrm>
            <a:off x="4114975" y="3424486"/>
            <a:ext cx="3573188" cy="461665"/>
          </a:xfrm>
          <a:prstGeom prst="rect">
            <a:avLst/>
          </a:prstGeom>
        </p:spPr>
        <p:txBody>
          <a:bodyPr wrap="square">
            <a:spAutoFit/>
          </a:bodyPr>
          <a:lstStyle/>
          <a:p>
            <a:pPr algn="ctr"/>
            <a:r>
              <a:rPr lang="en-US" sz="2400" b="1" dirty="0">
                <a:solidFill>
                  <a:schemeClr val="bg1"/>
                </a:solidFill>
              </a:rPr>
              <a:t>DevOps</a:t>
            </a:r>
          </a:p>
        </p:txBody>
      </p:sp>
      <p:sp>
        <p:nvSpPr>
          <p:cNvPr id="7" name="Rectangle 6"/>
          <p:cNvSpPr/>
          <p:nvPr/>
        </p:nvSpPr>
        <p:spPr>
          <a:xfrm>
            <a:off x="4114974" y="3988963"/>
            <a:ext cx="3573189" cy="461665"/>
          </a:xfrm>
          <a:prstGeom prst="rect">
            <a:avLst/>
          </a:prstGeom>
        </p:spPr>
        <p:txBody>
          <a:bodyPr wrap="square">
            <a:spAutoFit/>
          </a:bodyPr>
          <a:lstStyle/>
          <a:p>
            <a:pPr algn="ctr"/>
            <a:r>
              <a:rPr lang="en-US" sz="2400" b="1" dirty="0">
                <a:solidFill>
                  <a:schemeClr val="bg1"/>
                </a:solidFill>
              </a:rPr>
              <a:t>Cloud</a:t>
            </a:r>
          </a:p>
        </p:txBody>
      </p:sp>
      <p:sp>
        <p:nvSpPr>
          <p:cNvPr id="8" name="Rectangle 7"/>
          <p:cNvSpPr/>
          <p:nvPr/>
        </p:nvSpPr>
        <p:spPr>
          <a:xfrm>
            <a:off x="4114974" y="4514686"/>
            <a:ext cx="3573189" cy="461665"/>
          </a:xfrm>
          <a:prstGeom prst="rect">
            <a:avLst/>
          </a:prstGeom>
        </p:spPr>
        <p:txBody>
          <a:bodyPr wrap="square">
            <a:spAutoFit/>
          </a:bodyPr>
          <a:lstStyle/>
          <a:p>
            <a:pPr algn="ctr"/>
            <a:r>
              <a:rPr lang="en-US" sz="2400" b="1" dirty="0">
                <a:solidFill>
                  <a:schemeClr val="bg1"/>
                </a:solidFill>
              </a:rPr>
              <a:t>Orchestration</a:t>
            </a:r>
          </a:p>
        </p:txBody>
      </p:sp>
      <p:sp>
        <p:nvSpPr>
          <p:cNvPr id="9" name="Rectangle 8"/>
          <p:cNvSpPr/>
          <p:nvPr/>
        </p:nvSpPr>
        <p:spPr>
          <a:xfrm>
            <a:off x="4114974" y="5031806"/>
            <a:ext cx="3707490" cy="461665"/>
          </a:xfrm>
          <a:prstGeom prst="rect">
            <a:avLst/>
          </a:prstGeom>
        </p:spPr>
        <p:txBody>
          <a:bodyPr wrap="none">
            <a:spAutoFit/>
          </a:bodyPr>
          <a:lstStyle/>
          <a:p>
            <a:pPr algn="ctr"/>
            <a:r>
              <a:rPr lang="en-US" sz="2400" b="1" dirty="0">
                <a:solidFill>
                  <a:schemeClr val="bg1"/>
                </a:solidFill>
              </a:rPr>
              <a:t>Configuration Management</a:t>
            </a:r>
          </a:p>
        </p:txBody>
      </p:sp>
    </p:spTree>
    <p:extLst>
      <p:ext uri="{BB962C8B-B14F-4D97-AF65-F5344CB8AC3E}">
        <p14:creationId xmlns:p14="http://schemas.microsoft.com/office/powerpoint/2010/main" val="203728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7315200" cy="1325563"/>
          </a:xfrm>
        </p:spPr>
        <p:txBody>
          <a:bodyPr/>
          <a:lstStyle/>
          <a:p>
            <a:r>
              <a:rPr lang="en-US" dirty="0"/>
              <a:t>Where Do I Get Started? </a:t>
            </a:r>
          </a:p>
        </p:txBody>
      </p:sp>
      <p:sp>
        <p:nvSpPr>
          <p:cNvPr id="9" name="TextBox 8"/>
          <p:cNvSpPr txBox="1"/>
          <p:nvPr/>
        </p:nvSpPr>
        <p:spPr>
          <a:xfrm>
            <a:off x="2245112" y="4221255"/>
            <a:ext cx="7140997" cy="20295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b="1" dirty="0"/>
          </a:p>
          <a:p>
            <a:pPr algn="ctr"/>
            <a:r>
              <a:rPr lang="en-US" b="1" dirty="0"/>
              <a:t>https://learn.chef.io/tutorials/</a:t>
            </a:r>
          </a:p>
          <a:p>
            <a:pPr algn="ctr"/>
            <a:endParaRPr lang="en-US" b="1" dirty="0"/>
          </a:p>
          <a:p>
            <a:pPr algn="ctr"/>
            <a:r>
              <a:rPr lang="en-US" b="1" dirty="0"/>
              <a:t>https://www.ansible.com/get-started</a:t>
            </a:r>
          </a:p>
          <a:p>
            <a:pPr algn="ctr"/>
            <a:endParaRPr lang="en-US" b="1" dirty="0"/>
          </a:p>
          <a:p>
            <a:pPr algn="ctr"/>
            <a:r>
              <a:rPr lang="en-US" b="1" dirty="0"/>
              <a:t>https://learn.puppet.com/category/self-paced-training</a:t>
            </a:r>
          </a:p>
          <a:p>
            <a:endParaRPr lang="en-US" dirty="0"/>
          </a:p>
        </p:txBody>
      </p:sp>
      <p:pic>
        <p:nvPicPr>
          <p:cNvPr id="4098" name="Picture 2" descr="start begin so it begin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45112" y="1269740"/>
            <a:ext cx="7140997" cy="304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7233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7315200" cy="1325563"/>
          </a:xfrm>
        </p:spPr>
        <p:txBody>
          <a:bodyPr/>
          <a:lstStyle/>
          <a:p>
            <a:r>
              <a:rPr lang="en-US" dirty="0"/>
              <a:t>Where Do I Get Started? </a:t>
            </a:r>
          </a:p>
        </p:txBody>
      </p:sp>
      <p:pic>
        <p:nvPicPr>
          <p:cNvPr id="5122" name="Picture 2" descr="http://www.vhersey.com/wp-content/uploads/2014/12/vco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330" y="1745165"/>
            <a:ext cx="3888601" cy="388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6965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7315200" cy="1325563"/>
          </a:xfrm>
        </p:spPr>
        <p:txBody>
          <a:bodyPr/>
          <a:lstStyle/>
          <a:p>
            <a:r>
              <a:rPr lang="en-US" dirty="0"/>
              <a:t>Where Do I Get Started?</a:t>
            </a:r>
          </a:p>
        </p:txBody>
      </p:sp>
      <p:pic>
        <p:nvPicPr>
          <p:cNvPr id="3074" name="Picture 2" descr="http://www.mysuggestionis.com/wp-content/uploads/2014/07/c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720" y="1738000"/>
            <a:ext cx="54768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50965" y="3811663"/>
            <a:ext cx="1619250" cy="1866900"/>
          </a:xfrm>
          <a:prstGeom prst="rect">
            <a:avLst/>
          </a:prstGeom>
        </p:spPr>
      </p:pic>
      <p:pic>
        <p:nvPicPr>
          <p:cNvPr id="4" name="Picture 3"/>
          <p:cNvPicPr>
            <a:picLocks noChangeAspect="1"/>
          </p:cNvPicPr>
          <p:nvPr/>
        </p:nvPicPr>
        <p:blipFill>
          <a:blip r:embed="rId4"/>
          <a:stretch>
            <a:fillRect/>
          </a:stretch>
        </p:blipFill>
        <p:spPr>
          <a:xfrm>
            <a:off x="2727415" y="3811663"/>
            <a:ext cx="1581150" cy="1847850"/>
          </a:xfrm>
          <a:prstGeom prst="rect">
            <a:avLst/>
          </a:prstGeom>
        </p:spPr>
      </p:pic>
      <p:pic>
        <p:nvPicPr>
          <p:cNvPr id="6" name="Picture 5"/>
          <p:cNvPicPr>
            <a:picLocks noChangeAspect="1"/>
          </p:cNvPicPr>
          <p:nvPr/>
        </p:nvPicPr>
        <p:blipFill>
          <a:blip r:embed="rId5"/>
          <a:stretch>
            <a:fillRect/>
          </a:stretch>
        </p:blipFill>
        <p:spPr>
          <a:xfrm>
            <a:off x="4889113" y="3959300"/>
            <a:ext cx="1581150" cy="1552575"/>
          </a:xfrm>
          <a:prstGeom prst="rect">
            <a:avLst/>
          </a:prstGeom>
        </p:spPr>
      </p:pic>
      <p:pic>
        <p:nvPicPr>
          <p:cNvPr id="7" name="Picture 6"/>
          <p:cNvPicPr>
            <a:picLocks noChangeAspect="1"/>
          </p:cNvPicPr>
          <p:nvPr/>
        </p:nvPicPr>
        <p:blipFill>
          <a:blip r:embed="rId6"/>
          <a:stretch>
            <a:fillRect/>
          </a:stretch>
        </p:blipFill>
        <p:spPr>
          <a:xfrm>
            <a:off x="7143633" y="3959300"/>
            <a:ext cx="1800225" cy="1524000"/>
          </a:xfrm>
          <a:prstGeom prst="rect">
            <a:avLst/>
          </a:prstGeom>
        </p:spPr>
      </p:pic>
      <p:pic>
        <p:nvPicPr>
          <p:cNvPr id="8" name="Picture 7"/>
          <p:cNvPicPr>
            <a:picLocks noChangeAspect="1"/>
          </p:cNvPicPr>
          <p:nvPr/>
        </p:nvPicPr>
        <p:blipFill>
          <a:blip r:embed="rId7"/>
          <a:stretch>
            <a:fillRect/>
          </a:stretch>
        </p:blipFill>
        <p:spPr>
          <a:xfrm>
            <a:off x="9448219" y="3968825"/>
            <a:ext cx="1800225" cy="1552575"/>
          </a:xfrm>
          <a:prstGeom prst="rect">
            <a:avLst/>
          </a:prstGeom>
        </p:spPr>
      </p:pic>
    </p:spTree>
    <p:extLst>
      <p:ext uri="{BB962C8B-B14F-4D97-AF65-F5344CB8AC3E}">
        <p14:creationId xmlns:p14="http://schemas.microsoft.com/office/powerpoint/2010/main" val="10347221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1347995" cy="1325563"/>
          </a:xfrm>
        </p:spPr>
        <p:txBody>
          <a:bodyPr/>
          <a:lstStyle/>
          <a:p>
            <a:r>
              <a:rPr lang="en-US"/>
              <a:t>It’s OK if You Don’t Know Everything</a:t>
            </a:r>
          </a:p>
        </p:txBody>
      </p:sp>
      <p:pic>
        <p:nvPicPr>
          <p:cNvPr id="3" name="Picture 2"/>
          <p:cNvPicPr>
            <a:picLocks noChangeAspect="1"/>
          </p:cNvPicPr>
          <p:nvPr/>
        </p:nvPicPr>
        <p:blipFill>
          <a:blip r:embed="rId2"/>
          <a:stretch>
            <a:fillRect/>
          </a:stretch>
        </p:blipFill>
        <p:spPr>
          <a:xfrm>
            <a:off x="0" y="345530"/>
            <a:ext cx="12192000" cy="5986491"/>
          </a:xfrm>
          <a:prstGeom prst="rect">
            <a:avLst/>
          </a:prstGeom>
        </p:spPr>
      </p:pic>
    </p:spTree>
    <p:extLst>
      <p:ext uri="{BB962C8B-B14F-4D97-AF65-F5344CB8AC3E}">
        <p14:creationId xmlns:p14="http://schemas.microsoft.com/office/powerpoint/2010/main" val="515225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10425074" cy="1325563"/>
          </a:xfrm>
        </p:spPr>
        <p:txBody>
          <a:bodyPr/>
          <a:lstStyle/>
          <a:p>
            <a:r>
              <a:rPr lang="en-US" dirty="0"/>
              <a:t>So Yes! We do Need to Go Faster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415" y="2107482"/>
            <a:ext cx="7813802" cy="3344307"/>
          </a:xfrm>
          <a:prstGeom prst="rect">
            <a:avLst/>
          </a:prstGeom>
        </p:spPr>
      </p:pic>
    </p:spTree>
    <p:extLst>
      <p:ext uri="{BB962C8B-B14F-4D97-AF65-F5344CB8AC3E}">
        <p14:creationId xmlns:p14="http://schemas.microsoft.com/office/powerpoint/2010/main" val="2249767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89609" y="0"/>
            <a:ext cx="10298151" cy="6865434"/>
          </a:xfrm>
          <a:prstGeom prst="rect">
            <a:avLst/>
          </a:prstGeom>
        </p:spPr>
      </p:pic>
      <p:sp>
        <p:nvSpPr>
          <p:cNvPr id="2" name="Title 1"/>
          <p:cNvSpPr>
            <a:spLocks noGrp="1"/>
          </p:cNvSpPr>
          <p:nvPr>
            <p:ph type="title"/>
          </p:nvPr>
        </p:nvSpPr>
        <p:spPr>
          <a:xfrm>
            <a:off x="1612735" y="4797721"/>
            <a:ext cx="3131985" cy="1325563"/>
          </a:xfrm>
        </p:spPr>
        <p:txBody>
          <a:bodyPr/>
          <a:lstStyle/>
          <a:p>
            <a:r>
              <a:rPr lang="en-US" dirty="0"/>
              <a:t>This Session</a:t>
            </a:r>
          </a:p>
        </p:txBody>
      </p:sp>
    </p:spTree>
    <p:extLst>
      <p:ext uri="{BB962C8B-B14F-4D97-AF65-F5344CB8AC3E}">
        <p14:creationId xmlns:p14="http://schemas.microsoft.com/office/powerpoint/2010/main" val="3537111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4" y="345530"/>
            <a:ext cx="11262361" cy="1325563"/>
          </a:xfrm>
        </p:spPr>
        <p:txBody>
          <a:bodyPr/>
          <a:lstStyle/>
          <a:p>
            <a:r>
              <a:rPr lang="en-US" dirty="0"/>
              <a:t>Do We Really Need To Go Faster?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787" y="1830491"/>
            <a:ext cx="4193404" cy="4342282"/>
          </a:xfrm>
          <a:prstGeom prst="rect">
            <a:avLst/>
          </a:prstGeom>
        </p:spPr>
      </p:pic>
    </p:spTree>
    <p:extLst>
      <p:ext uri="{BB962C8B-B14F-4D97-AF65-F5344CB8AC3E}">
        <p14:creationId xmlns:p14="http://schemas.microsoft.com/office/powerpoint/2010/main" val="1276433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1370"/>
            <a:ext cx="12192000" cy="1325563"/>
          </a:xfrm>
        </p:spPr>
        <p:txBody>
          <a:bodyPr/>
          <a:lstStyle/>
          <a:p>
            <a:pPr algn="ctr"/>
            <a:r>
              <a:rPr lang="en-US" dirty="0"/>
              <a:t>Do </a:t>
            </a:r>
            <a:r>
              <a:rPr lang="en-US" dirty="0" smtClean="0"/>
              <a:t>Developers Have </a:t>
            </a:r>
            <a:r>
              <a:rPr lang="en-US" dirty="0"/>
              <a:t>Slow Processes?</a:t>
            </a:r>
          </a:p>
        </p:txBody>
      </p:sp>
    </p:spTree>
    <p:extLst>
      <p:ext uri="{BB962C8B-B14F-4D97-AF65-F5344CB8AC3E}">
        <p14:creationId xmlns:p14="http://schemas.microsoft.com/office/powerpoint/2010/main" val="229996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01601"/>
            <a:ext cx="12192000" cy="8007667"/>
          </a:xfrm>
          <a:prstGeom prst="rect">
            <a:avLst/>
          </a:prstGeom>
        </p:spPr>
      </p:pic>
      <p:pic>
        <p:nvPicPr>
          <p:cNvPr id="3" name="Picture 2"/>
          <p:cNvPicPr>
            <a:picLocks noChangeAspect="1"/>
          </p:cNvPicPr>
          <p:nvPr/>
        </p:nvPicPr>
        <p:blipFill>
          <a:blip r:embed="rId4"/>
          <a:stretch>
            <a:fillRect/>
          </a:stretch>
        </p:blipFill>
        <p:spPr>
          <a:xfrm>
            <a:off x="7846640" y="2621280"/>
            <a:ext cx="2742619" cy="38582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952" y="2161427"/>
            <a:ext cx="3124200" cy="762000"/>
          </a:xfrm>
          <a:prstGeom prst="rect">
            <a:avLst/>
          </a:prstGeom>
        </p:spPr>
      </p:pic>
      <p:sp>
        <p:nvSpPr>
          <p:cNvPr id="7" name="Title 6"/>
          <p:cNvSpPr>
            <a:spLocks noGrp="1"/>
          </p:cNvSpPr>
          <p:nvPr>
            <p:ph type="title"/>
          </p:nvPr>
        </p:nvSpPr>
        <p:spPr/>
        <p:txBody>
          <a:bodyPr/>
          <a:lstStyle/>
          <a:p>
            <a:endParaRPr lang="en-US" dirty="0"/>
          </a:p>
        </p:txBody>
      </p:sp>
    </p:spTree>
    <p:extLst>
      <p:ext uri="{BB962C8B-B14F-4D97-AF65-F5344CB8AC3E}">
        <p14:creationId xmlns:p14="http://schemas.microsoft.com/office/powerpoint/2010/main" val="8738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7315200" cy="1325563"/>
          </a:xfrm>
        </p:spPr>
        <p:txBody>
          <a:bodyPr/>
          <a:lstStyle/>
          <a:p>
            <a:r>
              <a:rPr lang="en-US" dirty="0"/>
              <a:t>Introducing Agile!</a:t>
            </a:r>
          </a:p>
        </p:txBody>
      </p:sp>
      <p:pic>
        <p:nvPicPr>
          <p:cNvPr id="7" name="Picture 6"/>
          <p:cNvPicPr>
            <a:picLocks noChangeAspect="1"/>
          </p:cNvPicPr>
          <p:nvPr/>
        </p:nvPicPr>
        <p:blipFill>
          <a:blip r:embed="rId2"/>
          <a:stretch>
            <a:fillRect/>
          </a:stretch>
        </p:blipFill>
        <p:spPr>
          <a:xfrm>
            <a:off x="5180874" y="2031708"/>
            <a:ext cx="6391195" cy="3591852"/>
          </a:xfrm>
          <a:prstGeom prst="rect">
            <a:avLst/>
          </a:prstGeom>
        </p:spPr>
      </p:pic>
      <p:sp>
        <p:nvSpPr>
          <p:cNvPr id="8" name="Rectangle 7"/>
          <p:cNvSpPr/>
          <p:nvPr/>
        </p:nvSpPr>
        <p:spPr>
          <a:xfrm>
            <a:off x="5089851" y="1554653"/>
            <a:ext cx="6324277" cy="477054"/>
          </a:xfrm>
          <a:prstGeom prst="rect">
            <a:avLst/>
          </a:prstGeom>
          <a:noFill/>
        </p:spPr>
        <p:txBody>
          <a:bodyPr wrap="square" lIns="91440" tIns="45720" rIns="91440" bIns="45720">
            <a:spAutoFit/>
          </a:bodyPr>
          <a:lstStyle/>
          <a:p>
            <a:pPr algn="ctr"/>
            <a:r>
              <a:rPr lang="en-US" sz="2500" dirty="0">
                <a:ln w="0"/>
                <a:solidFill>
                  <a:schemeClr val="accent1"/>
                </a:solidFill>
                <a:effectLst>
                  <a:outerShdw blurRad="38100" dist="25400" dir="5400000" algn="ctr" rotWithShape="0">
                    <a:srgbClr val="6E747A">
                      <a:alpha val="43000"/>
                    </a:srgbClr>
                  </a:outerShdw>
                </a:effectLst>
              </a:rPr>
              <a:t>Phineas - The Original Scrum Master</a:t>
            </a:r>
            <a:endParaRPr lang="en-US" sz="2500" b="0" cap="none" spc="0" dirty="0">
              <a:ln w="0"/>
              <a:solidFill>
                <a:schemeClr val="accent1"/>
              </a:solidFill>
              <a:effectLst>
                <a:outerShdw blurRad="38100" dist="25400" dir="5400000" algn="ctr" rotWithShape="0">
                  <a:srgbClr val="6E747A">
                    <a:alpha val="43000"/>
                  </a:srgbClr>
                </a:outerShdw>
              </a:effectLst>
            </a:endParaRPr>
          </a:p>
        </p:txBody>
      </p:sp>
      <p:sp>
        <p:nvSpPr>
          <p:cNvPr id="9" name="Content Placeholder 2"/>
          <p:cNvSpPr txBox="1">
            <a:spLocks/>
          </p:cNvSpPr>
          <p:nvPr/>
        </p:nvSpPr>
        <p:spPr>
          <a:xfrm>
            <a:off x="668382" y="2231470"/>
            <a:ext cx="4100388" cy="3392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 Waterfall Process</a:t>
            </a:r>
          </a:p>
          <a:p>
            <a:r>
              <a:rPr lang="en-US" dirty="0"/>
              <a:t>Iterate Quickly</a:t>
            </a:r>
          </a:p>
          <a:p>
            <a:r>
              <a:rPr lang="en-US" dirty="0"/>
              <a:t>Get Feedback Quickly</a:t>
            </a:r>
          </a:p>
          <a:p>
            <a:r>
              <a:rPr lang="en-US" dirty="0"/>
              <a:t>Iterate Again</a:t>
            </a:r>
          </a:p>
          <a:p>
            <a:r>
              <a:rPr lang="en-US" dirty="0"/>
              <a:t>Continuous Integration</a:t>
            </a:r>
          </a:p>
          <a:p>
            <a:r>
              <a:rPr lang="en-US" dirty="0"/>
              <a:t>Fail Fast</a:t>
            </a:r>
          </a:p>
          <a:p>
            <a:endParaRPr lang="en-US" dirty="0"/>
          </a:p>
        </p:txBody>
      </p:sp>
    </p:spTree>
    <p:extLst>
      <p:ext uri="{BB962C8B-B14F-4D97-AF65-F5344CB8AC3E}">
        <p14:creationId xmlns:p14="http://schemas.microsoft.com/office/powerpoint/2010/main" val="2674007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65" y="345530"/>
            <a:ext cx="7315200" cy="1325563"/>
          </a:xfrm>
        </p:spPr>
        <p:txBody>
          <a:bodyPr/>
          <a:lstStyle/>
          <a:p>
            <a:r>
              <a:rPr lang="en-US" dirty="0"/>
              <a:t>Agile Needs Resources Quickly!</a:t>
            </a:r>
          </a:p>
        </p:txBody>
      </p:sp>
      <p:pic>
        <p:nvPicPr>
          <p:cNvPr id="6" name="Picture 2" descr="http://www.hamiltonbros.co.uk/wp-content/uploads/2015/07/countdown-clo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171" y="1334970"/>
            <a:ext cx="9692027" cy="552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9089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17154</TotalTime>
  <Words>598</Words>
  <Application>Microsoft Macintosh PowerPoint</Application>
  <PresentationFormat>Widescreen</PresentationFormat>
  <Paragraphs>178</Paragraphs>
  <Slides>38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Calibri Light</vt:lpstr>
      <vt:lpstr>Wingdings</vt:lpstr>
      <vt:lpstr>Arial</vt:lpstr>
      <vt:lpstr>Office Theme</vt:lpstr>
      <vt:lpstr>You Spilled Cloud In My DevOps</vt:lpstr>
      <vt:lpstr>PowerPoint Presentation</vt:lpstr>
      <vt:lpstr>Double VCDX # 195 – DCV/CMA  Senior Solutions Architect for AHEAD</vt:lpstr>
      <vt:lpstr>This Session</vt:lpstr>
      <vt:lpstr>Do We Really Need To Go Faster?</vt:lpstr>
      <vt:lpstr>Do Developers Have Slow Processes?</vt:lpstr>
      <vt:lpstr>PowerPoint Presentation</vt:lpstr>
      <vt:lpstr>Introducing Agile!</vt:lpstr>
      <vt:lpstr>Agile Needs Resources Quickly!</vt:lpstr>
      <vt:lpstr>Does Operations Have Slow Processes?</vt:lpstr>
      <vt:lpstr>Throw It Over The Wall Approach</vt:lpstr>
      <vt:lpstr>Traditional Provisioning Takes Too Long for Agile!</vt:lpstr>
      <vt:lpstr>Troubleshooting Takes Too Long!!!!</vt:lpstr>
      <vt:lpstr>Shift the Problem</vt:lpstr>
      <vt:lpstr>Introducing DevOps</vt:lpstr>
      <vt:lpstr>How Do We Tear Down The Walls?</vt:lpstr>
      <vt:lpstr>Do We Tear Down The Walls with Full Stack?</vt:lpstr>
      <vt:lpstr>Do We Consolidate Teams?</vt:lpstr>
      <vt:lpstr>Automation Enables Development</vt:lpstr>
      <vt:lpstr>Approach to Building IT Services</vt:lpstr>
      <vt:lpstr>How Does Cloud Fit Into this?</vt:lpstr>
      <vt:lpstr>How Does a Cloud Come Together?</vt:lpstr>
      <vt:lpstr>What Do We Need to Automate?</vt:lpstr>
      <vt:lpstr>Cloud Management Portal</vt:lpstr>
      <vt:lpstr>Life Cycle Management</vt:lpstr>
      <vt:lpstr>Chargeback and Show back</vt:lpstr>
      <vt:lpstr>Orchestration</vt:lpstr>
      <vt:lpstr>Configuration Management</vt:lpstr>
      <vt:lpstr>Infrastructure as Code</vt:lpstr>
      <vt:lpstr>What Do I Have Now?</vt:lpstr>
      <vt:lpstr>How Do We Leverage our Automation Solution?</vt:lpstr>
      <vt:lpstr>How Do We Leverage our Automation Solution?</vt:lpstr>
      <vt:lpstr>Topics We’ve covered</vt:lpstr>
      <vt:lpstr>Where Do I Get Started? </vt:lpstr>
      <vt:lpstr>Where Do I Get Started? </vt:lpstr>
      <vt:lpstr>Where Do I Get Started?</vt:lpstr>
      <vt:lpstr>It’s OK if You Don’t Know Everything</vt:lpstr>
      <vt:lpstr>So Yes! We do Need to Go Faster</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dc:creator>
  <cp:lastModifiedBy>Eric Shanks</cp:lastModifiedBy>
  <cp:revision>106</cp:revision>
  <dcterms:created xsi:type="dcterms:W3CDTF">2013-11-21T02:33:58Z</dcterms:created>
  <dcterms:modified xsi:type="dcterms:W3CDTF">2016-07-21T14:10:56Z</dcterms:modified>
</cp:coreProperties>
</file>